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7" r:id="rId5"/>
  </p:sldMasterIdLst>
  <p:notesMasterIdLst>
    <p:notesMasterId r:id="rId26"/>
  </p:notesMasterIdLst>
  <p:handoutMasterIdLst>
    <p:handoutMasterId r:id="rId27"/>
  </p:handoutMasterIdLst>
  <p:sldIdLst>
    <p:sldId id="323" r:id="rId6"/>
    <p:sldId id="426" r:id="rId7"/>
    <p:sldId id="440" r:id="rId8"/>
    <p:sldId id="430" r:id="rId9"/>
    <p:sldId id="351" r:id="rId10"/>
    <p:sldId id="427" r:id="rId11"/>
    <p:sldId id="431" r:id="rId12"/>
    <p:sldId id="428" r:id="rId13"/>
    <p:sldId id="432" r:id="rId14"/>
    <p:sldId id="273" r:id="rId15"/>
    <p:sldId id="292" r:id="rId16"/>
    <p:sldId id="259" r:id="rId17"/>
    <p:sldId id="293" r:id="rId18"/>
    <p:sldId id="294" r:id="rId19"/>
    <p:sldId id="429" r:id="rId20"/>
    <p:sldId id="435" r:id="rId21"/>
    <p:sldId id="438" r:id="rId22"/>
    <p:sldId id="286" r:id="rId23"/>
    <p:sldId id="439" r:id="rId24"/>
    <p:sldId id="342" r:id="rId25"/>
  </p:sldIdLst>
  <p:sldSz cx="12192000" cy="6858000"/>
  <p:notesSz cx="7023100" cy="93091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E3E8DD-BEB6-4BC0-B08D-9454159C3B4F}">
          <p14:sldIdLst>
            <p14:sldId id="323"/>
            <p14:sldId id="426"/>
            <p14:sldId id="440"/>
            <p14:sldId id="430"/>
            <p14:sldId id="351"/>
            <p14:sldId id="427"/>
            <p14:sldId id="431"/>
            <p14:sldId id="428"/>
            <p14:sldId id="432"/>
            <p14:sldId id="273"/>
            <p14:sldId id="292"/>
            <p14:sldId id="259"/>
            <p14:sldId id="293"/>
            <p14:sldId id="294"/>
            <p14:sldId id="429"/>
            <p14:sldId id="435"/>
            <p14:sldId id="438"/>
            <p14:sldId id="286"/>
            <p14:sldId id="439"/>
            <p14:sldId id="3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FE2D7A-6A44-9A8E-3AAD-D8BEE72C39F1}" name="Michelle Holden" initials="MH" userId="S::mholden2@usf.edu::afdf36b8-1876-4fae-a683-e89553cfdd75" providerId="AD"/>
  <p188:author id="{079E7FAF-18EA-8152-F67B-011BDA3E2CC5}" name="Lorie Briggs" initials="LB" userId="S::lbriggs@usf.edu::86110b78-618e-44ea-8b22-9c1732ca85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32"/>
    <a:srgbClr val="009374"/>
    <a:srgbClr val="9CCB3B"/>
    <a:srgbClr val="FFFFFF"/>
    <a:srgbClr val="FFFFCC"/>
    <a:srgbClr val="80B0A6"/>
    <a:srgbClr val="00A773"/>
    <a:srgbClr val="006747"/>
    <a:srgbClr val="99CCFF"/>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97" autoAdjust="0"/>
    <p:restoredTop sz="88260" autoAdjust="0"/>
  </p:normalViewPr>
  <p:slideViewPr>
    <p:cSldViewPr snapToGrid="0" snapToObjects="1">
      <p:cViewPr>
        <p:scale>
          <a:sx n="75" d="100"/>
          <a:sy n="75" d="100"/>
        </p:scale>
        <p:origin x="1278" y="5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A9D665-8C9C-73B4-A56C-97EBD9DC9DF5}"/>
              </a:ext>
            </a:extLst>
          </p:cNvPr>
          <p:cNvSpPr>
            <a:spLocks noGrp="1"/>
          </p:cNvSpPr>
          <p:nvPr>
            <p:ph type="hdr" sz="quarter"/>
          </p:nvPr>
        </p:nvSpPr>
        <p:spPr>
          <a:xfrm>
            <a:off x="0" y="0"/>
            <a:ext cx="3043343" cy="467071"/>
          </a:xfrm>
          <a:prstGeom prst="rect">
            <a:avLst/>
          </a:prstGeom>
        </p:spPr>
        <p:txBody>
          <a:bodyPr vert="horz" lIns="93308" tIns="46654" rIns="93308" bIns="46654" rtlCol="0"/>
          <a:lstStyle>
            <a:lvl1pPr algn="l">
              <a:defRPr sz="1200"/>
            </a:lvl1pPr>
          </a:lstStyle>
          <a:p>
            <a:endParaRPr lang="en-US"/>
          </a:p>
        </p:txBody>
      </p:sp>
      <p:sp>
        <p:nvSpPr>
          <p:cNvPr id="3" name="Date Placeholder 2">
            <a:extLst>
              <a:ext uri="{FF2B5EF4-FFF2-40B4-BE49-F238E27FC236}">
                <a16:creationId xmlns:a16="http://schemas.microsoft.com/office/drawing/2014/main" id="{1896585E-7D37-9F87-5B9B-07ABB5B70842}"/>
              </a:ext>
            </a:extLst>
          </p:cNvPr>
          <p:cNvSpPr>
            <a:spLocks noGrp="1"/>
          </p:cNvSpPr>
          <p:nvPr>
            <p:ph type="dt" sz="quarter" idx="1"/>
          </p:nvPr>
        </p:nvSpPr>
        <p:spPr>
          <a:xfrm>
            <a:off x="3978133" y="0"/>
            <a:ext cx="3043343" cy="467071"/>
          </a:xfrm>
          <a:prstGeom prst="rect">
            <a:avLst/>
          </a:prstGeom>
        </p:spPr>
        <p:txBody>
          <a:bodyPr vert="horz" lIns="93308" tIns="46654" rIns="93308" bIns="46654" rtlCol="0"/>
          <a:lstStyle>
            <a:lvl1pPr algn="r">
              <a:defRPr sz="1200"/>
            </a:lvl1pPr>
          </a:lstStyle>
          <a:p>
            <a:fld id="{0EA11F3B-8C1D-459B-9DAC-7E2AFFB6094D}" type="datetimeFigureOut">
              <a:rPr lang="en-US" smtClean="0"/>
              <a:t>6/17/2026</a:t>
            </a:fld>
            <a:endParaRPr lang="en-US"/>
          </a:p>
        </p:txBody>
      </p:sp>
      <p:sp>
        <p:nvSpPr>
          <p:cNvPr id="4" name="Footer Placeholder 3">
            <a:extLst>
              <a:ext uri="{FF2B5EF4-FFF2-40B4-BE49-F238E27FC236}">
                <a16:creationId xmlns:a16="http://schemas.microsoft.com/office/drawing/2014/main" id="{D0CB98CC-CB55-BAEB-B242-9E9CAA751AB1}"/>
              </a:ext>
            </a:extLst>
          </p:cNvPr>
          <p:cNvSpPr>
            <a:spLocks noGrp="1"/>
          </p:cNvSpPr>
          <p:nvPr>
            <p:ph type="ftr" sz="quarter" idx="2"/>
          </p:nvPr>
        </p:nvSpPr>
        <p:spPr>
          <a:xfrm>
            <a:off x="0" y="8842030"/>
            <a:ext cx="3043343" cy="467070"/>
          </a:xfrm>
          <a:prstGeom prst="rect">
            <a:avLst/>
          </a:prstGeom>
        </p:spPr>
        <p:txBody>
          <a:bodyPr vert="horz" lIns="93308" tIns="46654" rIns="93308" bIns="4665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6240B4C-5403-B9AB-231C-FF580EAC61FE}"/>
              </a:ext>
            </a:extLst>
          </p:cNvPr>
          <p:cNvSpPr>
            <a:spLocks noGrp="1"/>
          </p:cNvSpPr>
          <p:nvPr>
            <p:ph type="sldNum" sz="quarter" idx="3"/>
          </p:nvPr>
        </p:nvSpPr>
        <p:spPr>
          <a:xfrm>
            <a:off x="3978133" y="8842030"/>
            <a:ext cx="3043343" cy="467070"/>
          </a:xfrm>
          <a:prstGeom prst="rect">
            <a:avLst/>
          </a:prstGeom>
        </p:spPr>
        <p:txBody>
          <a:bodyPr vert="horz" lIns="93308" tIns="46654" rIns="93308" bIns="46654" rtlCol="0" anchor="b"/>
          <a:lstStyle>
            <a:lvl1pPr algn="r">
              <a:defRPr sz="1200"/>
            </a:lvl1pPr>
          </a:lstStyle>
          <a:p>
            <a:fld id="{A6295245-E8B7-4F24-8E96-6D91C57B78CB}" type="slidenum">
              <a:rPr lang="en-US" smtClean="0"/>
              <a:t>‹#›</a:t>
            </a:fld>
            <a:endParaRPr lang="en-US"/>
          </a:p>
        </p:txBody>
      </p:sp>
    </p:spTree>
    <p:extLst>
      <p:ext uri="{BB962C8B-B14F-4D97-AF65-F5344CB8AC3E}">
        <p14:creationId xmlns:p14="http://schemas.microsoft.com/office/powerpoint/2010/main" val="1962177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08" tIns="46654" rIns="93308" bIns="46654" rtlCol="0"/>
          <a:lstStyle>
            <a:lvl1pPr algn="l">
              <a:defRPr sz="1200"/>
            </a:lvl1pPr>
          </a:lstStyle>
          <a:p>
            <a:endParaRPr lang="en-US"/>
          </a:p>
        </p:txBody>
      </p:sp>
      <p:sp>
        <p:nvSpPr>
          <p:cNvPr id="3" name="Date Placeholder 2"/>
          <p:cNvSpPr>
            <a:spLocks noGrp="1"/>
          </p:cNvSpPr>
          <p:nvPr>
            <p:ph type="dt" idx="1"/>
          </p:nvPr>
        </p:nvSpPr>
        <p:spPr>
          <a:xfrm>
            <a:off x="3978133" y="0"/>
            <a:ext cx="3043343" cy="467071"/>
          </a:xfrm>
          <a:prstGeom prst="rect">
            <a:avLst/>
          </a:prstGeom>
        </p:spPr>
        <p:txBody>
          <a:bodyPr vert="horz" lIns="93308" tIns="46654" rIns="93308" bIns="46654" rtlCol="0"/>
          <a:lstStyle>
            <a:lvl1pPr algn="r">
              <a:defRPr sz="1200"/>
            </a:lvl1pPr>
          </a:lstStyle>
          <a:p>
            <a:fld id="{2CA80483-8405-594F-95F8-D3FBF1CBF066}" type="datetimeFigureOut">
              <a:rPr lang="en-US" smtClean="0"/>
              <a:t>6/17/2026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8" tIns="46654" rIns="93308" bIns="46654" rtlCol="0" anchor="ctr"/>
          <a:lstStyle/>
          <a:p>
            <a:endParaRPr lang="en-US"/>
          </a:p>
        </p:txBody>
      </p:sp>
      <p:sp>
        <p:nvSpPr>
          <p:cNvPr id="5" name="Notes Placeholder 4"/>
          <p:cNvSpPr>
            <a:spLocks noGrp="1"/>
          </p:cNvSpPr>
          <p:nvPr>
            <p:ph type="body" sz="quarter" idx="3"/>
          </p:nvPr>
        </p:nvSpPr>
        <p:spPr>
          <a:xfrm>
            <a:off x="702310" y="4480005"/>
            <a:ext cx="5618480" cy="3665459"/>
          </a:xfrm>
          <a:prstGeom prst="rect">
            <a:avLst/>
          </a:prstGeom>
        </p:spPr>
        <p:txBody>
          <a:bodyPr vert="horz" lIns="93308" tIns="46654" rIns="93308"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8" tIns="46654" rIns="93308"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3" y="8842030"/>
            <a:ext cx="3043343" cy="467070"/>
          </a:xfrm>
          <a:prstGeom prst="rect">
            <a:avLst/>
          </a:prstGeom>
        </p:spPr>
        <p:txBody>
          <a:bodyPr vert="horz" lIns="93308" tIns="46654" rIns="93308" bIns="46654" rtlCol="0" anchor="b"/>
          <a:lstStyle>
            <a:lvl1pPr algn="r">
              <a:defRPr sz="1200"/>
            </a:lvl1pPr>
          </a:lstStyle>
          <a:p>
            <a:fld id="{988D8171-8004-1F48-80C5-5F8F56F05171}" type="slidenum">
              <a:rPr lang="en-US" smtClean="0"/>
              <a:t>‹#›</a:t>
            </a:fld>
            <a:endParaRPr lang="en-US"/>
          </a:p>
        </p:txBody>
      </p:sp>
    </p:spTree>
    <p:extLst>
      <p:ext uri="{BB962C8B-B14F-4D97-AF65-F5344CB8AC3E}">
        <p14:creationId xmlns:p14="http://schemas.microsoft.com/office/powerpoint/2010/main" val="356021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D8171-8004-1F48-80C5-5F8F56F05171}" type="slidenum">
              <a:rPr lang="en-US" smtClean="0"/>
              <a:t>1</a:t>
            </a:fld>
            <a:endParaRPr lang="en-US"/>
          </a:p>
        </p:txBody>
      </p:sp>
    </p:spTree>
    <p:extLst>
      <p:ext uri="{BB962C8B-B14F-4D97-AF65-F5344CB8AC3E}">
        <p14:creationId xmlns:p14="http://schemas.microsoft.com/office/powerpoint/2010/main" val="126971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Gerard – Hidden slide, only if needed</a:t>
            </a:r>
          </a:p>
        </p:txBody>
      </p:sp>
      <p:sp>
        <p:nvSpPr>
          <p:cNvPr id="4" name="Slide Number Placeholder 3"/>
          <p:cNvSpPr>
            <a:spLocks noGrp="1"/>
          </p:cNvSpPr>
          <p:nvPr>
            <p:ph type="sldNum" sz="quarter" idx="5"/>
          </p:nvPr>
        </p:nvSpPr>
        <p:spPr/>
        <p:txBody>
          <a:bodyPr/>
          <a:lstStyle/>
          <a:p>
            <a:fld id="{988D8171-8004-1F48-80C5-5F8F56F05171}" type="slidenum">
              <a:rPr lang="en-US" smtClean="0"/>
              <a:t>10</a:t>
            </a:fld>
            <a:endParaRPr lang="en-US"/>
          </a:p>
        </p:txBody>
      </p:sp>
    </p:spTree>
    <p:extLst>
      <p:ext uri="{BB962C8B-B14F-4D97-AF65-F5344CB8AC3E}">
        <p14:creationId xmlns:p14="http://schemas.microsoft.com/office/powerpoint/2010/main" val="2248840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72">
              <a:defRPr/>
            </a:pPr>
            <a:r>
              <a:rPr lang="en-US" dirty="0"/>
              <a:t>Gerard – Hidden slide, only if needed</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11</a:t>
            </a:fld>
            <a:endParaRPr lang="en-US"/>
          </a:p>
        </p:txBody>
      </p:sp>
    </p:spTree>
    <p:extLst>
      <p:ext uri="{BB962C8B-B14F-4D97-AF65-F5344CB8AC3E}">
        <p14:creationId xmlns:p14="http://schemas.microsoft.com/office/powerpoint/2010/main" val="1558325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D8171-8004-1F48-80C5-5F8F56F05171}" type="slidenum">
              <a:rPr lang="en-US" smtClean="0"/>
              <a:t>12</a:t>
            </a:fld>
            <a:endParaRPr lang="en-US"/>
          </a:p>
        </p:txBody>
      </p:sp>
    </p:spTree>
    <p:extLst>
      <p:ext uri="{BB962C8B-B14F-4D97-AF65-F5344CB8AC3E}">
        <p14:creationId xmlns:p14="http://schemas.microsoft.com/office/powerpoint/2010/main" val="782921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72">
              <a:defRPr/>
            </a:pPr>
            <a:r>
              <a:rPr lang="en-US" dirty="0"/>
              <a:t>Gerard – Hidden slide, only if needed</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13</a:t>
            </a:fld>
            <a:endParaRPr lang="en-US"/>
          </a:p>
        </p:txBody>
      </p:sp>
    </p:spTree>
    <p:extLst>
      <p:ext uri="{BB962C8B-B14F-4D97-AF65-F5344CB8AC3E}">
        <p14:creationId xmlns:p14="http://schemas.microsoft.com/office/powerpoint/2010/main" val="142932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72"/>
            <a:r>
              <a:rPr lang="en-US" dirty="0"/>
              <a:t>Gerard – Hidden slide, only if needed</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14</a:t>
            </a:fld>
            <a:endParaRPr lang="en-US"/>
          </a:p>
        </p:txBody>
      </p:sp>
    </p:spTree>
    <p:extLst>
      <p:ext uri="{BB962C8B-B14F-4D97-AF65-F5344CB8AC3E}">
        <p14:creationId xmlns:p14="http://schemas.microsoft.com/office/powerpoint/2010/main" val="3287747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 I will now ask Provost Mohapatra to discuss the teach-out process and how we will support students throughout this transition.</a:t>
            </a:r>
          </a:p>
          <a:p>
            <a:endParaRPr lang="en-US" dirty="0"/>
          </a:p>
          <a:p>
            <a:r>
              <a:rPr lang="en-US" dirty="0"/>
              <a:t>Prasant presents this slide. His notes: </a:t>
            </a:r>
          </a:p>
          <a:p>
            <a:r>
              <a:rPr lang="en-US" sz="1200" kern="1200" dirty="0">
                <a:solidFill>
                  <a:schemeClr val="tx1"/>
                </a:solidFill>
                <a:effectLst/>
                <a:latin typeface="+mn-lt"/>
                <a:ea typeface="+mn-ea"/>
                <a:cs typeface="+mn-cs"/>
              </a:rPr>
              <a:t>I’d like to take a moment to discuss the teach-out process as a whole. This is a highly individualized process, and we must do it right and in our students' best interests.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set the stage, college advisors are connecting directly with current students to discuss their options and identify a path forward; in parallel with the student communication, colleges are reviewing program needs and faculty preferences.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Teach-out plans will be driven by student needs, which will help inform our space requirements and what is needed from a faculty and staff perspective.</a:t>
            </a:r>
          </a:p>
          <a:p>
            <a:endParaRPr lang="en-US" dirty="0"/>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15</a:t>
            </a:fld>
            <a:endParaRPr lang="en-US"/>
          </a:p>
        </p:txBody>
      </p:sp>
    </p:spTree>
    <p:extLst>
      <p:ext uri="{BB962C8B-B14F-4D97-AF65-F5344CB8AC3E}">
        <p14:creationId xmlns:p14="http://schemas.microsoft.com/office/powerpoint/2010/main" val="2377447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 – tossing to others, questions come up one at a time.</a:t>
            </a:r>
          </a:p>
          <a:p>
            <a:endParaRPr lang="en-US" dirty="0"/>
          </a:p>
          <a:p>
            <a:r>
              <a:rPr lang="en-US" dirty="0"/>
              <a:t>I know many of you are listening for answers that affect you personally. </a:t>
            </a:r>
          </a:p>
          <a:p>
            <a:r>
              <a:rPr lang="en-US" dirty="0"/>
              <a:t>While we cannot answer every question today, we can commit that decisions will be made thoughtfully, shared transparently and communicated as soon as they are made. </a:t>
            </a:r>
          </a:p>
          <a:p>
            <a:r>
              <a:rPr lang="en-US" dirty="0"/>
              <a:t>Before opening the floor, we want to address several questions we know many of you have.</a:t>
            </a:r>
          </a:p>
        </p:txBody>
      </p:sp>
      <p:sp>
        <p:nvSpPr>
          <p:cNvPr id="4" name="Slide Number Placeholder 3"/>
          <p:cNvSpPr>
            <a:spLocks noGrp="1"/>
          </p:cNvSpPr>
          <p:nvPr>
            <p:ph type="sldNum" sz="quarter" idx="5"/>
          </p:nvPr>
        </p:nvSpPr>
        <p:spPr/>
        <p:txBody>
          <a:bodyPr/>
          <a:lstStyle/>
          <a:p>
            <a:fld id="{988D8171-8004-1F48-80C5-5F8F56F05171}" type="slidenum">
              <a:rPr lang="en-US" smtClean="0"/>
              <a:t>16</a:t>
            </a:fld>
            <a:endParaRPr lang="en-US"/>
          </a:p>
        </p:txBody>
      </p:sp>
    </p:spTree>
    <p:extLst>
      <p:ext uri="{BB962C8B-B14F-4D97-AF65-F5344CB8AC3E}">
        <p14:creationId xmlns:p14="http://schemas.microsoft.com/office/powerpoint/2010/main" val="4000427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 – next slide provides some operations notes for each icon</a:t>
            </a:r>
          </a:p>
        </p:txBody>
      </p:sp>
      <p:sp>
        <p:nvSpPr>
          <p:cNvPr id="4" name="Slide Number Placeholder 3"/>
          <p:cNvSpPr>
            <a:spLocks noGrp="1"/>
          </p:cNvSpPr>
          <p:nvPr>
            <p:ph type="sldNum" sz="quarter" idx="5"/>
          </p:nvPr>
        </p:nvSpPr>
        <p:spPr/>
        <p:txBody>
          <a:bodyPr/>
          <a:lstStyle/>
          <a:p>
            <a:fld id="{988D8171-8004-1F48-80C5-5F8F56F05171}" type="slidenum">
              <a:rPr lang="en-US" smtClean="0"/>
              <a:t>17</a:t>
            </a:fld>
            <a:endParaRPr lang="en-US"/>
          </a:p>
        </p:txBody>
      </p:sp>
    </p:spTree>
    <p:extLst>
      <p:ext uri="{BB962C8B-B14F-4D97-AF65-F5344CB8AC3E}">
        <p14:creationId xmlns:p14="http://schemas.microsoft.com/office/powerpoint/2010/main" val="1227876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a:p>
            <a:r>
              <a:rPr lang="en-US" b="1" dirty="0"/>
              <a:t>Q&amp;A INSTRUCTIONS</a:t>
            </a:r>
          </a:p>
          <a:p>
            <a:r>
              <a:rPr lang="en-US" dirty="0"/>
              <a:t>We want to hear from as many people as possible. </a:t>
            </a:r>
          </a:p>
          <a:p>
            <a:r>
              <a:rPr lang="en-US" dirty="0"/>
              <a:t>Please keep questions to a single topic. </a:t>
            </a:r>
          </a:p>
          <a:p>
            <a:r>
              <a:rPr lang="en-US" dirty="0"/>
              <a:t>Share your name and unit before asking your question. </a:t>
            </a:r>
          </a:p>
          <a:p>
            <a:r>
              <a:rPr lang="en-US" dirty="0"/>
              <a:t>We will alternate between in-person and online questions. </a:t>
            </a:r>
          </a:p>
          <a:p>
            <a:r>
              <a:rPr lang="en-US" dirty="0"/>
              <a:t>We will add the most commonly asked questions to our FAQ page and provide ongoing updates as information becomes available.</a:t>
            </a:r>
          </a:p>
          <a:p>
            <a:endParaRPr lang="en-US" dirty="0"/>
          </a:p>
        </p:txBody>
      </p:sp>
      <p:sp>
        <p:nvSpPr>
          <p:cNvPr id="4" name="Slide Number Placeholder 3"/>
          <p:cNvSpPr>
            <a:spLocks noGrp="1"/>
          </p:cNvSpPr>
          <p:nvPr>
            <p:ph type="sldNum" sz="quarter" idx="10"/>
          </p:nvPr>
        </p:nvSpPr>
        <p:spPr/>
        <p:txBody>
          <a:bodyPr/>
          <a:lstStyle/>
          <a:p>
            <a:fld id="{1160ADB0-0DA1-406C-8FAA-4DE350D9B010}" type="slidenum">
              <a:rPr lang="en-US" smtClean="0"/>
              <a:t>18</a:t>
            </a:fld>
            <a:endParaRPr lang="en-US"/>
          </a:p>
        </p:txBody>
      </p:sp>
    </p:spTree>
    <p:extLst>
      <p:ext uri="{BB962C8B-B14F-4D97-AF65-F5344CB8AC3E}">
        <p14:creationId xmlns:p14="http://schemas.microsoft.com/office/powerpoint/2010/main" val="3207516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C1056-5568-76A8-A12B-95F52449C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20E9E-8FAF-527D-C044-9A172A880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F6750-CD76-5C63-B2D8-21D360D0A5AA}"/>
              </a:ext>
            </a:extLst>
          </p:cNvPr>
          <p:cNvSpPr>
            <a:spLocks noGrp="1"/>
          </p:cNvSpPr>
          <p:nvPr>
            <p:ph type="body" idx="1"/>
          </p:nvPr>
        </p:nvSpPr>
        <p:spPr/>
        <p:txBody>
          <a:bodyPr/>
          <a:lstStyle/>
          <a:p>
            <a:r>
              <a:rPr lang="en-US" dirty="0"/>
              <a:t>Moez </a:t>
            </a:r>
          </a:p>
          <a:p>
            <a:r>
              <a:rPr lang="en-US" b="1" dirty="0"/>
              <a:t>CLOSING</a:t>
            </a:r>
          </a:p>
          <a:p>
            <a:r>
              <a:rPr lang="en-US" dirty="0"/>
              <a:t>I know uncertainty is difficult</a:t>
            </a:r>
            <a:r>
              <a:rPr lang="en-US"/>
              <a:t>. </a:t>
            </a:r>
          </a:p>
          <a:p>
            <a:r>
              <a:rPr lang="en-US"/>
              <a:t>Many of these decisions affect your daily lives and your families, and we take that responsibility seriously.</a:t>
            </a:r>
            <a:endParaRPr lang="en-US" dirty="0"/>
          </a:p>
          <a:p>
            <a:r>
              <a:rPr lang="en-US" dirty="0"/>
              <a:t>While we do not have every answer today, we do have a clear commitment. </a:t>
            </a:r>
          </a:p>
          <a:p>
            <a:r>
              <a:rPr lang="en-US" dirty="0"/>
              <a:t>We will make decisions thoughtfully. </a:t>
            </a:r>
          </a:p>
          <a:p>
            <a:r>
              <a:rPr lang="en-US" dirty="0"/>
              <a:t>We will communicate frequently. </a:t>
            </a:r>
          </a:p>
          <a:p>
            <a:r>
              <a:rPr lang="en-US" dirty="0"/>
              <a:t>We will put students, faculty and staff at the center of this process. </a:t>
            </a:r>
          </a:p>
          <a:p>
            <a:r>
              <a:rPr lang="en-US" dirty="0"/>
              <a:t>Thank you for your patience, professionalism and continued commitment to our students.</a:t>
            </a:r>
          </a:p>
          <a:p>
            <a:endParaRPr lang="en-US" dirty="0"/>
          </a:p>
        </p:txBody>
      </p:sp>
      <p:sp>
        <p:nvSpPr>
          <p:cNvPr id="4" name="Slide Number Placeholder 3">
            <a:extLst>
              <a:ext uri="{FF2B5EF4-FFF2-40B4-BE49-F238E27FC236}">
                <a16:creationId xmlns:a16="http://schemas.microsoft.com/office/drawing/2014/main" id="{29CA9987-0787-976B-33DB-C28FC1E669E6}"/>
              </a:ext>
            </a:extLst>
          </p:cNvPr>
          <p:cNvSpPr>
            <a:spLocks noGrp="1"/>
          </p:cNvSpPr>
          <p:nvPr>
            <p:ph type="sldNum" sz="quarter" idx="5"/>
          </p:nvPr>
        </p:nvSpPr>
        <p:spPr/>
        <p:txBody>
          <a:bodyPr/>
          <a:lstStyle/>
          <a:p>
            <a:fld id="{988D8171-8004-1F48-80C5-5F8F56F05171}" type="slidenum">
              <a:rPr lang="en-US" smtClean="0"/>
              <a:t>19</a:t>
            </a:fld>
            <a:endParaRPr lang="en-US"/>
          </a:p>
        </p:txBody>
      </p:sp>
    </p:spTree>
    <p:extLst>
      <p:ext uri="{BB962C8B-B14F-4D97-AF65-F5344CB8AC3E}">
        <p14:creationId xmlns:p14="http://schemas.microsoft.com/office/powerpoint/2010/main" val="423689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a:p>
            <a:r>
              <a:rPr lang="en-US" b="1" dirty="0"/>
              <a:t>OPENING (1-2 minutes)</a:t>
            </a:r>
          </a:p>
          <a:p>
            <a:r>
              <a:rPr lang="en-US" dirty="0"/>
              <a:t>Thank everyone for being here, both in person and online. This is an uncertain and emotional time and we are here today to share details as plans move forward.</a:t>
            </a:r>
          </a:p>
          <a:p>
            <a:endParaRPr lang="en-US" dirty="0"/>
          </a:p>
          <a:p>
            <a:pPr lvl="0"/>
            <a:r>
              <a:rPr lang="en-US" dirty="0"/>
              <a:t>I want to start today’s meeting by emphasizing two important points about what these changes mean for your day-to-day work over the coming weeks and months.</a:t>
            </a:r>
          </a:p>
          <a:p>
            <a:pPr lvl="0"/>
            <a:endParaRPr lang="en-US" dirty="0"/>
          </a:p>
          <a:p>
            <a:pPr lvl="0"/>
            <a:r>
              <a:rPr lang="en-US" b="1" dirty="0"/>
              <a:t>First</a:t>
            </a:r>
            <a:r>
              <a:rPr lang="en-US" dirty="0"/>
              <a:t>: there will be very little change for the day-to-day of our employees come July 1.  You will still park in the same parking lot, you will still have access to your buildings, and for most people, you will still sit at the same desk in your office.</a:t>
            </a:r>
          </a:p>
          <a:p>
            <a:pPr lvl="0"/>
            <a:r>
              <a:rPr lang="en-US" dirty="0"/>
              <a:t>The change you may start to notice soon after is that there will be more New College personnel on campus, along with some signage and branding changes.</a:t>
            </a:r>
          </a:p>
          <a:p>
            <a:pPr lvl="0"/>
            <a:endParaRPr lang="en-US" dirty="0"/>
          </a:p>
          <a:p>
            <a:pPr lvl="0"/>
            <a:r>
              <a:rPr lang="en-US" b="1" dirty="0"/>
              <a:t>Second</a:t>
            </a:r>
            <a:r>
              <a:rPr lang="en-US" dirty="0"/>
              <a:t>: Once an employee is reassigned to a different campus, we fully expect there will be time to make that transition.</a:t>
            </a:r>
          </a:p>
          <a:p>
            <a:pPr lvl="0"/>
            <a:r>
              <a:rPr lang="en-US" dirty="0"/>
              <a:t>You will not be asked to switch overnight or start driving to Tampa for work the next week. </a:t>
            </a:r>
          </a:p>
          <a:p>
            <a:r>
              <a:rPr lang="en-US" dirty="0"/>
              <a:t> </a:t>
            </a:r>
          </a:p>
          <a:p>
            <a:r>
              <a:rPr lang="en-US" dirty="0"/>
              <a:t>Every decision we make will be guided by three priorities: </a:t>
            </a:r>
          </a:p>
          <a:p>
            <a:pPr lvl="1"/>
            <a:r>
              <a:rPr lang="en-US" dirty="0"/>
              <a:t>Supporting students </a:t>
            </a:r>
          </a:p>
          <a:p>
            <a:pPr lvl="1"/>
            <a:r>
              <a:rPr lang="en-US" dirty="0"/>
              <a:t>Supporting employees </a:t>
            </a:r>
          </a:p>
          <a:p>
            <a:pPr lvl="1"/>
            <a:r>
              <a:rPr lang="en-US" dirty="0"/>
              <a:t>Ensuring an orderly transition</a:t>
            </a:r>
          </a:p>
          <a:p>
            <a:pPr lvl="1"/>
            <a:endParaRPr lang="en-US" dirty="0"/>
          </a:p>
          <a:p>
            <a:r>
              <a:rPr lang="en-US" dirty="0"/>
              <a:t>We will not have every answer today, but we will be transparent about what we know and what remains under development.  </a:t>
            </a:r>
          </a:p>
          <a:p>
            <a:pPr lvl="0"/>
            <a:endParaRPr lang="en-US" dirty="0"/>
          </a:p>
          <a:p>
            <a:pPr lvl="0"/>
            <a:r>
              <a:rPr lang="en-US" b="1" dirty="0"/>
              <a:t>First</a:t>
            </a:r>
            <a:r>
              <a:rPr lang="en-US" dirty="0"/>
              <a:t>: there will be very little change for the day-to-day of our employees come July 1.  You will still park in the same parking lot, you will still have access to your buildings, and for most people, you will still sit at the same desk in your office.</a:t>
            </a:r>
          </a:p>
          <a:p>
            <a:pPr lvl="0"/>
            <a:r>
              <a:rPr lang="en-US" dirty="0"/>
              <a:t>The change you may start to notice soon after is that there will be more New College personnel on campus, along with some signage and branding changes.</a:t>
            </a:r>
          </a:p>
          <a:p>
            <a:pPr lvl="0"/>
            <a:endParaRPr lang="en-US" dirty="0"/>
          </a:p>
          <a:p>
            <a:pPr lvl="0"/>
            <a:r>
              <a:rPr lang="en-US" b="1" dirty="0"/>
              <a:t>Second</a:t>
            </a:r>
            <a:r>
              <a:rPr lang="en-US" dirty="0"/>
              <a:t>: Once an employee is reassigned to a different campus, we fully expect there will be time to make that transition.</a:t>
            </a:r>
          </a:p>
          <a:p>
            <a:pPr lvl="0"/>
            <a:r>
              <a:rPr lang="en-US" dirty="0"/>
              <a:t>You will not be asked to switch overnight or start driving to Tampa for work the next week. </a:t>
            </a:r>
          </a:p>
          <a:p>
            <a:pPr lvl="0"/>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2</a:t>
            </a:fld>
            <a:endParaRPr lang="en-US"/>
          </a:p>
        </p:txBody>
      </p:sp>
    </p:spTree>
    <p:extLst>
      <p:ext uri="{BB962C8B-B14F-4D97-AF65-F5344CB8AC3E}">
        <p14:creationId xmlns:p14="http://schemas.microsoft.com/office/powerpoint/2010/main" val="1459560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D8171-8004-1F48-80C5-5F8F56F05171}" type="slidenum">
              <a:rPr lang="en-US" smtClean="0"/>
              <a:t>20</a:t>
            </a:fld>
            <a:endParaRPr lang="en-US"/>
          </a:p>
        </p:txBody>
      </p:sp>
    </p:spTree>
    <p:extLst>
      <p:ext uri="{BB962C8B-B14F-4D97-AF65-F5344CB8AC3E}">
        <p14:creationId xmlns:p14="http://schemas.microsoft.com/office/powerpoint/2010/main" val="3819839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7C7B4-EB83-2FF1-AEDE-97BAA3CA78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F08DE-0013-7AFB-FBC2-D24FE9274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0C23C-0564-8AE9-679C-B62AA4764E02}"/>
              </a:ext>
            </a:extLst>
          </p:cNvPr>
          <p:cNvSpPr>
            <a:spLocks noGrp="1"/>
          </p:cNvSpPr>
          <p:nvPr>
            <p:ph type="body" idx="1"/>
          </p:nvPr>
        </p:nvSpPr>
        <p:spPr/>
        <p:txBody>
          <a:bodyPr/>
          <a:lstStyle/>
          <a:p>
            <a:r>
              <a:rPr lang="en-US" dirty="0"/>
              <a:t>Moez – next slide provides some operations notes for each icon</a:t>
            </a:r>
          </a:p>
        </p:txBody>
      </p:sp>
      <p:sp>
        <p:nvSpPr>
          <p:cNvPr id="4" name="Slide Number Placeholder 3">
            <a:extLst>
              <a:ext uri="{FF2B5EF4-FFF2-40B4-BE49-F238E27FC236}">
                <a16:creationId xmlns:a16="http://schemas.microsoft.com/office/drawing/2014/main" id="{CF1364A1-8CB4-4B58-8B3E-76050CF52928}"/>
              </a:ext>
            </a:extLst>
          </p:cNvPr>
          <p:cNvSpPr>
            <a:spLocks noGrp="1"/>
          </p:cNvSpPr>
          <p:nvPr>
            <p:ph type="sldNum" sz="quarter" idx="5"/>
          </p:nvPr>
        </p:nvSpPr>
        <p:spPr/>
        <p:txBody>
          <a:bodyPr/>
          <a:lstStyle/>
          <a:p>
            <a:fld id="{988D8171-8004-1F48-80C5-5F8F56F05171}" type="slidenum">
              <a:rPr lang="en-US" smtClean="0"/>
              <a:t>3</a:t>
            </a:fld>
            <a:endParaRPr lang="en-US"/>
          </a:p>
        </p:txBody>
      </p:sp>
    </p:spTree>
    <p:extLst>
      <p:ext uri="{BB962C8B-B14F-4D97-AF65-F5344CB8AC3E}">
        <p14:creationId xmlns:p14="http://schemas.microsoft.com/office/powerpoint/2010/main" val="3510161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a:p>
            <a:r>
              <a:rPr lang="en-US" b="1" dirty="0"/>
              <a:t>Teach-Out Task Force</a:t>
            </a:r>
            <a:endParaRPr lang="en-US" dirty="0"/>
          </a:p>
          <a:p>
            <a:r>
              <a:rPr lang="en-US" dirty="0"/>
              <a:t>Focused on academic continuity, student success and accreditation requirements. </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4</a:t>
            </a:fld>
            <a:endParaRPr lang="en-US"/>
          </a:p>
        </p:txBody>
      </p:sp>
    </p:spTree>
    <p:extLst>
      <p:ext uri="{BB962C8B-B14F-4D97-AF65-F5344CB8AC3E}">
        <p14:creationId xmlns:p14="http://schemas.microsoft.com/office/powerpoint/2010/main" val="1923261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p:txBody>
      </p:sp>
      <p:sp>
        <p:nvSpPr>
          <p:cNvPr id="4" name="Slide Number Placeholder 3"/>
          <p:cNvSpPr>
            <a:spLocks noGrp="1"/>
          </p:cNvSpPr>
          <p:nvPr>
            <p:ph type="sldNum" sz="quarter" idx="5"/>
          </p:nvPr>
        </p:nvSpPr>
        <p:spPr/>
        <p:txBody>
          <a:bodyPr/>
          <a:lstStyle/>
          <a:p>
            <a:fld id="{988D8171-8004-1F48-80C5-5F8F56F05171}" type="slidenum">
              <a:rPr lang="en-US" smtClean="0"/>
              <a:t>5</a:t>
            </a:fld>
            <a:endParaRPr lang="en-US"/>
          </a:p>
        </p:txBody>
      </p:sp>
    </p:spTree>
    <p:extLst>
      <p:ext uri="{BB962C8B-B14F-4D97-AF65-F5344CB8AC3E}">
        <p14:creationId xmlns:p14="http://schemas.microsoft.com/office/powerpoint/2010/main" val="2662180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a:p>
            <a:r>
              <a:rPr lang="en-US" b="1" dirty="0"/>
              <a:t>Transition Advisory Working Group</a:t>
            </a:r>
            <a:endParaRPr lang="en-US" dirty="0"/>
          </a:p>
          <a:p>
            <a:r>
              <a:rPr lang="en-US" dirty="0"/>
              <a:t>Focused on faculty and staff transitions, communication, shared governance and cross-campus equity. </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6</a:t>
            </a:fld>
            <a:endParaRPr lang="en-US"/>
          </a:p>
        </p:txBody>
      </p:sp>
    </p:spTree>
    <p:extLst>
      <p:ext uri="{BB962C8B-B14F-4D97-AF65-F5344CB8AC3E}">
        <p14:creationId xmlns:p14="http://schemas.microsoft.com/office/powerpoint/2010/main" val="2611772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p:txBody>
      </p:sp>
      <p:sp>
        <p:nvSpPr>
          <p:cNvPr id="4" name="Slide Number Placeholder 3"/>
          <p:cNvSpPr>
            <a:spLocks noGrp="1"/>
          </p:cNvSpPr>
          <p:nvPr>
            <p:ph type="sldNum" sz="quarter" idx="5"/>
          </p:nvPr>
        </p:nvSpPr>
        <p:spPr/>
        <p:txBody>
          <a:bodyPr/>
          <a:lstStyle/>
          <a:p>
            <a:fld id="{988D8171-8004-1F48-80C5-5F8F56F05171}" type="slidenum">
              <a:rPr lang="en-US" smtClean="0"/>
              <a:t>7</a:t>
            </a:fld>
            <a:endParaRPr lang="en-US"/>
          </a:p>
        </p:txBody>
      </p:sp>
    </p:spTree>
    <p:extLst>
      <p:ext uri="{BB962C8B-B14F-4D97-AF65-F5344CB8AC3E}">
        <p14:creationId xmlns:p14="http://schemas.microsoft.com/office/powerpoint/2010/main" val="900211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a:p>
            <a:r>
              <a:rPr lang="en-US" b="1" dirty="0"/>
              <a:t>Operations Task Force</a:t>
            </a:r>
            <a:endParaRPr lang="en-US" dirty="0"/>
          </a:p>
          <a:p>
            <a:r>
              <a:rPr lang="en-US" dirty="0"/>
              <a:t>Focused on facilities, technology and operational continuity. </a:t>
            </a:r>
          </a:p>
          <a:p>
            <a:r>
              <a:rPr lang="en-US" dirty="0"/>
              <a:t>This work affects every part of the university, which is why broad representation is important.</a:t>
            </a:r>
          </a:p>
          <a:p>
            <a:endParaRPr lang="en-US" dirty="0"/>
          </a:p>
          <a:p>
            <a:r>
              <a:rPr lang="en-US" dirty="0"/>
              <a:t>I will now ask Gerard to provide an overview of the agreement between USF and New College, as well as the anticipated timeline for the first year of the teach-out.</a:t>
            </a:r>
          </a:p>
          <a:p>
            <a:endParaRPr lang="en-US" dirty="0"/>
          </a:p>
        </p:txBody>
      </p:sp>
      <p:sp>
        <p:nvSpPr>
          <p:cNvPr id="4" name="Slide Number Placeholder 3"/>
          <p:cNvSpPr>
            <a:spLocks noGrp="1"/>
          </p:cNvSpPr>
          <p:nvPr>
            <p:ph type="sldNum" sz="quarter" idx="5"/>
          </p:nvPr>
        </p:nvSpPr>
        <p:spPr/>
        <p:txBody>
          <a:bodyPr/>
          <a:lstStyle/>
          <a:p>
            <a:fld id="{988D8171-8004-1F48-80C5-5F8F56F05171}" type="slidenum">
              <a:rPr lang="en-US" smtClean="0"/>
              <a:t>8</a:t>
            </a:fld>
            <a:endParaRPr lang="en-US"/>
          </a:p>
        </p:txBody>
      </p:sp>
    </p:spTree>
    <p:extLst>
      <p:ext uri="{BB962C8B-B14F-4D97-AF65-F5344CB8AC3E}">
        <p14:creationId xmlns:p14="http://schemas.microsoft.com/office/powerpoint/2010/main" val="2984541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Moez</a:t>
            </a:r>
          </a:p>
        </p:txBody>
      </p:sp>
      <p:sp>
        <p:nvSpPr>
          <p:cNvPr id="4" name="Slide Number Placeholder 3"/>
          <p:cNvSpPr>
            <a:spLocks noGrp="1"/>
          </p:cNvSpPr>
          <p:nvPr>
            <p:ph type="sldNum" sz="quarter" idx="5"/>
          </p:nvPr>
        </p:nvSpPr>
        <p:spPr/>
        <p:txBody>
          <a:bodyPr/>
          <a:lstStyle/>
          <a:p>
            <a:fld id="{988D8171-8004-1F48-80C5-5F8F56F05171}" type="slidenum">
              <a:rPr lang="en-US" smtClean="0"/>
              <a:t>9</a:t>
            </a:fld>
            <a:endParaRPr lang="en-US"/>
          </a:p>
        </p:txBody>
      </p:sp>
    </p:spTree>
    <p:extLst>
      <p:ext uri="{BB962C8B-B14F-4D97-AF65-F5344CB8AC3E}">
        <p14:creationId xmlns:p14="http://schemas.microsoft.com/office/powerpoint/2010/main" val="34253020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 Full Patter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4B3CE40-2622-4F41-8961-58114E2237BB}"/>
              </a:ext>
            </a:extLst>
          </p:cNvPr>
          <p:cNvSpPr>
            <a:spLocks noGrp="1"/>
          </p:cNvSpPr>
          <p:nvPr>
            <p:ph type="title" hasCustomPrompt="1"/>
          </p:nvPr>
        </p:nvSpPr>
        <p:spPr>
          <a:xfrm>
            <a:off x="623888" y="350875"/>
            <a:ext cx="7886700" cy="2721942"/>
          </a:xfrm>
        </p:spPr>
        <p:txBody>
          <a:bodyPr anchor="b">
            <a:normAutofit/>
          </a:bodyPr>
          <a:lstStyle>
            <a:lvl1pPr>
              <a:defRPr sz="6000" b="1">
                <a:solidFill>
                  <a:schemeClr val="bg1"/>
                </a:solidFill>
                <a:latin typeface="+mj-lt"/>
                <a:cs typeface="Arial" panose="020B0604020202020204" pitchFamily="34" charset="0"/>
              </a:defRPr>
            </a:lvl1pPr>
          </a:lstStyle>
          <a:p>
            <a:r>
              <a:rPr lang="en-US" dirty="0"/>
              <a:t>Presentation</a:t>
            </a:r>
            <a:br>
              <a:rPr lang="en-US" dirty="0"/>
            </a:br>
            <a:r>
              <a:rPr lang="en-US" dirty="0"/>
              <a:t>Title Here</a:t>
            </a:r>
          </a:p>
        </p:txBody>
      </p:sp>
      <p:sp>
        <p:nvSpPr>
          <p:cNvPr id="9" name="Text Placeholder 2">
            <a:extLst>
              <a:ext uri="{FF2B5EF4-FFF2-40B4-BE49-F238E27FC236}">
                <a16:creationId xmlns:a16="http://schemas.microsoft.com/office/drawing/2014/main" id="{D3CEB366-DFFF-124E-8FB2-DD516677BBF6}"/>
              </a:ext>
            </a:extLst>
          </p:cNvPr>
          <p:cNvSpPr>
            <a:spLocks noGrp="1"/>
          </p:cNvSpPr>
          <p:nvPr>
            <p:ph type="body" idx="1" hasCustomPrompt="1"/>
          </p:nvPr>
        </p:nvSpPr>
        <p:spPr>
          <a:xfrm>
            <a:off x="623888" y="3122192"/>
            <a:ext cx="7886700" cy="676142"/>
          </a:xfrm>
        </p:spPr>
        <p:txBody>
          <a:bodyPr>
            <a:normAutofit/>
          </a:bodyPr>
          <a:lstStyle>
            <a:lvl1pPr marL="0" indent="0">
              <a:buNone/>
              <a:defRPr sz="2000" b="1" spc="100" baseline="0">
                <a:solidFill>
                  <a:schemeClr val="accent4"/>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SUBTITLE</a:t>
            </a:r>
          </a:p>
        </p:txBody>
      </p:sp>
      <p:sp>
        <p:nvSpPr>
          <p:cNvPr id="10" name="Text Placeholder 2">
            <a:extLst>
              <a:ext uri="{FF2B5EF4-FFF2-40B4-BE49-F238E27FC236}">
                <a16:creationId xmlns:a16="http://schemas.microsoft.com/office/drawing/2014/main" id="{33F3BBD9-46E9-8D4F-A360-C22BF20FBA40}"/>
              </a:ext>
            </a:extLst>
          </p:cNvPr>
          <p:cNvSpPr>
            <a:spLocks noGrp="1"/>
          </p:cNvSpPr>
          <p:nvPr>
            <p:ph type="body" idx="11" hasCustomPrompt="1"/>
          </p:nvPr>
        </p:nvSpPr>
        <p:spPr>
          <a:xfrm>
            <a:off x="623888" y="6157797"/>
            <a:ext cx="7886700" cy="297332"/>
          </a:xfrm>
        </p:spPr>
        <p:txBody>
          <a:bodyPr>
            <a:noAutofit/>
          </a:bodyPr>
          <a:lstStyle>
            <a:lvl1pPr marL="0" indent="0">
              <a:buNone/>
              <a:defRPr sz="1600" b="0">
                <a:solidFill>
                  <a:schemeClr val="bg1"/>
                </a:solidFill>
                <a:effectLs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Presenter Name // Date</a:t>
            </a:r>
          </a:p>
        </p:txBody>
      </p:sp>
      <p:sp>
        <p:nvSpPr>
          <p:cNvPr id="13" name="Rectangle 12">
            <a:extLst>
              <a:ext uri="{FF2B5EF4-FFF2-40B4-BE49-F238E27FC236}">
                <a16:creationId xmlns:a16="http://schemas.microsoft.com/office/drawing/2014/main" id="{C6F45DD4-339C-334E-8C02-D6D08DCD66D5}"/>
              </a:ext>
            </a:extLst>
          </p:cNvPr>
          <p:cNvSpPr/>
          <p:nvPr userDrawn="1"/>
        </p:nvSpPr>
        <p:spPr>
          <a:xfrm>
            <a:off x="729592" y="1041869"/>
            <a:ext cx="2224875" cy="45719"/>
          </a:xfrm>
          <a:prstGeom prst="rect">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CCB3B"/>
              </a:solidFill>
            </a:endParaRPr>
          </a:p>
        </p:txBody>
      </p:sp>
    </p:spTree>
    <p:extLst>
      <p:ext uri="{BB962C8B-B14F-4D97-AF65-F5344CB8AC3E}">
        <p14:creationId xmlns:p14="http://schemas.microsoft.com/office/powerpoint/2010/main" val="992281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Photo">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208D45BA-F118-4448-BA38-034BBE44445E}"/>
              </a:ext>
            </a:extLst>
          </p:cNvPr>
          <p:cNvSpPr>
            <a:spLocks noGrp="1"/>
          </p:cNvSpPr>
          <p:nvPr>
            <p:ph type="pic" sz="quarter" idx="14"/>
          </p:nvPr>
        </p:nvSpPr>
        <p:spPr>
          <a:xfrm>
            <a:off x="6096000" y="-1"/>
            <a:ext cx="6096000" cy="6217468"/>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600" lvl="0" indent="-228600" algn="ctr"/>
            <a:endParaRPr lang="en-US"/>
          </a:p>
        </p:txBody>
      </p:sp>
      <p:sp>
        <p:nvSpPr>
          <p:cNvPr id="8" name="Rectangle 7">
            <a:extLst>
              <a:ext uri="{FF2B5EF4-FFF2-40B4-BE49-F238E27FC236}">
                <a16:creationId xmlns:a16="http://schemas.microsoft.com/office/drawing/2014/main" id="{02C293F8-4E1A-5846-82A0-E53916ADD1FB}"/>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Content Placeholder 26">
            <a:extLst>
              <a:ext uri="{FF2B5EF4-FFF2-40B4-BE49-F238E27FC236}">
                <a16:creationId xmlns:a16="http://schemas.microsoft.com/office/drawing/2014/main" id="{CA685156-FE7B-2544-969A-7A1FCE2D18A2}"/>
              </a:ext>
            </a:extLst>
          </p:cNvPr>
          <p:cNvSpPr>
            <a:spLocks noGrp="1"/>
          </p:cNvSpPr>
          <p:nvPr>
            <p:ph sz="quarter" idx="13" hasCustomPrompt="1"/>
          </p:nvPr>
        </p:nvSpPr>
        <p:spPr>
          <a:xfrm>
            <a:off x="402265" y="1616151"/>
            <a:ext cx="5430253" cy="449940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1800">
                <a:solidFill>
                  <a:schemeClr val="tx2"/>
                </a:solidFill>
              </a:defRPr>
            </a:lvl3pPr>
            <a:lvl4pPr marL="1371566" indent="0">
              <a:buNone/>
              <a:defRPr sz="1800">
                <a:solidFill>
                  <a:schemeClr val="tx2"/>
                </a:solidFill>
              </a:defRPr>
            </a:lvl4pPr>
            <a:lvl5pPr marL="1828755" indent="0">
              <a:buNone/>
              <a:defRPr sz="1800">
                <a:solidFill>
                  <a:schemeClr val="tx2"/>
                </a:solidFill>
              </a:defRPr>
            </a:lvl5pPr>
          </a:lstStyle>
          <a:p>
            <a:pPr lvl="0"/>
            <a:r>
              <a:rPr lang="en-US" dirty="0"/>
              <a:t>Click to edit Master text styles</a:t>
            </a:r>
          </a:p>
        </p:txBody>
      </p:sp>
      <p:sp>
        <p:nvSpPr>
          <p:cNvPr id="17" name="Title 1">
            <a:extLst>
              <a:ext uri="{FF2B5EF4-FFF2-40B4-BE49-F238E27FC236}">
                <a16:creationId xmlns:a16="http://schemas.microsoft.com/office/drawing/2014/main" id="{AAE3C7A5-D987-6642-8759-74EFF7EA22CB}"/>
              </a:ext>
            </a:extLst>
          </p:cNvPr>
          <p:cNvSpPr>
            <a:spLocks noGrp="1"/>
          </p:cNvSpPr>
          <p:nvPr>
            <p:ph type="title"/>
          </p:nvPr>
        </p:nvSpPr>
        <p:spPr>
          <a:xfrm>
            <a:off x="402265" y="772701"/>
            <a:ext cx="5430254" cy="917987"/>
          </a:xfrm>
        </p:spPr>
        <p:txBody>
          <a:bodyPr anchor="t">
            <a:normAutofit/>
          </a:bodyPr>
          <a:lstStyle>
            <a:lvl1pPr>
              <a:defRPr sz="3200" b="1">
                <a:solidFill>
                  <a:schemeClr val="accent1"/>
                </a:solidFill>
              </a:defRPr>
            </a:lvl1pPr>
          </a:lstStyle>
          <a:p>
            <a:r>
              <a:rPr lang="en-US" dirty="0"/>
              <a:t>Click to edit Master title</a:t>
            </a:r>
          </a:p>
        </p:txBody>
      </p:sp>
      <p:sp>
        <p:nvSpPr>
          <p:cNvPr id="15" name="Footer Placeholder 5">
            <a:extLst>
              <a:ext uri="{FF2B5EF4-FFF2-40B4-BE49-F238E27FC236}">
                <a16:creationId xmlns:a16="http://schemas.microsoft.com/office/drawing/2014/main" id="{1D042DFD-B5BC-FA48-977F-CFCA7F7F4778}"/>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6" name="Slide Number Placeholder 6">
            <a:extLst>
              <a:ext uri="{FF2B5EF4-FFF2-40B4-BE49-F238E27FC236}">
                <a16:creationId xmlns:a16="http://schemas.microsoft.com/office/drawing/2014/main" id="{9FA86EF7-130D-564A-B96B-825B85BFB699}"/>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908273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1 Photo">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264" y="1825625"/>
            <a:ext cx="6890076" cy="4057463"/>
          </a:xfrm>
        </p:spPr>
        <p:txBody>
          <a:bodyPr/>
          <a:lstStyle>
            <a:lvl1pPr>
              <a:lnSpc>
                <a:spcPct val="90000"/>
              </a:lnSpc>
              <a:defRPr>
                <a:solidFill>
                  <a:schemeClr val="tx2"/>
                </a:solidFill>
              </a:defRPr>
            </a:lvl1pPr>
            <a:lvl2pPr>
              <a:lnSpc>
                <a:spcPct val="90000"/>
              </a:lnSpc>
              <a:defRPr>
                <a:solidFill>
                  <a:schemeClr val="tx2"/>
                </a:solidFill>
              </a:defRPr>
            </a:lvl2pPr>
            <a:lvl3pPr>
              <a:lnSpc>
                <a:spcPct val="90000"/>
              </a:lnSpc>
              <a:defRPr>
                <a:solidFill>
                  <a:schemeClr val="tx2"/>
                </a:solidFill>
              </a:defRPr>
            </a:lvl3pPr>
            <a:lvl4pPr>
              <a:lnSpc>
                <a:spcPct val="90000"/>
              </a:lnSpc>
              <a:defRPr>
                <a:solidFill>
                  <a:schemeClr val="tx2"/>
                </a:solidFill>
              </a:defRPr>
            </a:lvl4pPr>
            <a:lvl5pPr>
              <a:lnSpc>
                <a:spcPct val="90000"/>
              </a:lnSpc>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6217467"/>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6" name="Rectangle 15">
            <a:extLst>
              <a:ext uri="{FF2B5EF4-FFF2-40B4-BE49-F238E27FC236}">
                <a16:creationId xmlns:a16="http://schemas.microsoft.com/office/drawing/2014/main" id="{3D4C1E35-476E-DC49-989E-58325A1DCCD5}"/>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itle 1">
            <a:extLst>
              <a:ext uri="{FF2B5EF4-FFF2-40B4-BE49-F238E27FC236}">
                <a16:creationId xmlns:a16="http://schemas.microsoft.com/office/drawing/2014/main" id="{B052AC19-5F07-4D4A-9C6D-F8353253A29D}"/>
              </a:ext>
            </a:extLst>
          </p:cNvPr>
          <p:cNvSpPr>
            <a:spLocks noGrp="1"/>
          </p:cNvSpPr>
          <p:nvPr>
            <p:ph type="title"/>
          </p:nvPr>
        </p:nvSpPr>
        <p:spPr>
          <a:xfrm>
            <a:off x="402264" y="772701"/>
            <a:ext cx="6890075" cy="917987"/>
          </a:xfrm>
        </p:spPr>
        <p:txBody>
          <a:bodyPr anchor="t">
            <a:normAutofit/>
          </a:bodyPr>
          <a:lstStyle>
            <a:lvl1pPr>
              <a:defRPr sz="3200" b="1">
                <a:solidFill>
                  <a:schemeClr val="accent1"/>
                </a:solidFill>
              </a:defRPr>
            </a:lvl1pPr>
          </a:lstStyle>
          <a:p>
            <a:r>
              <a:rPr lang="en-US" dirty="0"/>
              <a:t>Click to edit Master title</a:t>
            </a:r>
          </a:p>
        </p:txBody>
      </p:sp>
      <p:sp>
        <p:nvSpPr>
          <p:cNvPr id="11" name="Footer Placeholder 5">
            <a:extLst>
              <a:ext uri="{FF2B5EF4-FFF2-40B4-BE49-F238E27FC236}">
                <a16:creationId xmlns:a16="http://schemas.microsoft.com/office/drawing/2014/main" id="{13659B61-A781-0B47-9008-7F6690FC46CF}"/>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2" name="Slide Number Placeholder 6">
            <a:extLst>
              <a:ext uri="{FF2B5EF4-FFF2-40B4-BE49-F238E27FC236}">
                <a16:creationId xmlns:a16="http://schemas.microsoft.com/office/drawing/2014/main" id="{47C7CC0E-96D9-6644-B53D-9DE9FFD21EF9}"/>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94382888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2 Photo">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4651708" cy="3044858"/>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3150642"/>
            <a:ext cx="4651708" cy="3052708"/>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4" name="Rectangle 13">
            <a:extLst>
              <a:ext uri="{FF2B5EF4-FFF2-40B4-BE49-F238E27FC236}">
                <a16:creationId xmlns:a16="http://schemas.microsoft.com/office/drawing/2014/main" id="{D3DEA8F8-FC46-AE40-836E-1F1356373439}"/>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Content Placeholder 2">
            <a:extLst>
              <a:ext uri="{FF2B5EF4-FFF2-40B4-BE49-F238E27FC236}">
                <a16:creationId xmlns:a16="http://schemas.microsoft.com/office/drawing/2014/main" id="{9671B4F4-B7CE-4C4F-B7A3-2BC62CB88A32}"/>
              </a:ext>
            </a:extLst>
          </p:cNvPr>
          <p:cNvSpPr>
            <a:spLocks noGrp="1"/>
          </p:cNvSpPr>
          <p:nvPr>
            <p:ph idx="1"/>
          </p:nvPr>
        </p:nvSpPr>
        <p:spPr>
          <a:xfrm>
            <a:off x="4913304" y="1825625"/>
            <a:ext cx="6890076" cy="4057463"/>
          </a:xfrm>
        </p:spPr>
        <p:txBody>
          <a:bodyPr/>
          <a:lstStyle>
            <a:lvl1pPr>
              <a:lnSpc>
                <a:spcPct val="90000"/>
              </a:lnSpc>
              <a:defRPr>
                <a:solidFill>
                  <a:schemeClr val="tx2"/>
                </a:solidFill>
              </a:defRPr>
            </a:lvl1pPr>
            <a:lvl2pPr>
              <a:lnSpc>
                <a:spcPct val="90000"/>
              </a:lnSpc>
              <a:defRPr>
                <a:solidFill>
                  <a:schemeClr val="tx2"/>
                </a:solidFill>
              </a:defRPr>
            </a:lvl2pPr>
            <a:lvl3pPr>
              <a:lnSpc>
                <a:spcPct val="90000"/>
              </a:lnSpc>
              <a:defRPr>
                <a:solidFill>
                  <a:schemeClr val="tx2"/>
                </a:solidFill>
              </a:defRPr>
            </a:lvl3pPr>
            <a:lvl4pPr>
              <a:lnSpc>
                <a:spcPct val="90000"/>
              </a:lnSpc>
              <a:defRPr>
                <a:solidFill>
                  <a:schemeClr val="tx2"/>
                </a:solidFill>
              </a:defRPr>
            </a:lvl4pPr>
            <a:lvl5pPr>
              <a:lnSpc>
                <a:spcPct val="90000"/>
              </a:lnSpc>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itle 1">
            <a:extLst>
              <a:ext uri="{FF2B5EF4-FFF2-40B4-BE49-F238E27FC236}">
                <a16:creationId xmlns:a16="http://schemas.microsoft.com/office/drawing/2014/main" id="{6D97DAD4-3DC5-9240-A8F4-0E40A6F3DB9C}"/>
              </a:ext>
            </a:extLst>
          </p:cNvPr>
          <p:cNvSpPr>
            <a:spLocks noGrp="1"/>
          </p:cNvSpPr>
          <p:nvPr>
            <p:ph type="title"/>
          </p:nvPr>
        </p:nvSpPr>
        <p:spPr>
          <a:xfrm>
            <a:off x="4913304" y="772701"/>
            <a:ext cx="6890075" cy="917987"/>
          </a:xfrm>
        </p:spPr>
        <p:txBody>
          <a:bodyPr anchor="t">
            <a:normAutofit/>
          </a:bodyPr>
          <a:lstStyle>
            <a:lvl1pPr>
              <a:defRPr sz="3200" b="1">
                <a:solidFill>
                  <a:schemeClr val="accent1"/>
                </a:solidFill>
              </a:defRPr>
            </a:lvl1pPr>
          </a:lstStyle>
          <a:p>
            <a:r>
              <a:rPr lang="en-US" dirty="0"/>
              <a:t>Click to edit Master title</a:t>
            </a:r>
          </a:p>
        </p:txBody>
      </p:sp>
      <p:sp>
        <p:nvSpPr>
          <p:cNvPr id="12" name="Footer Placeholder 5">
            <a:extLst>
              <a:ext uri="{FF2B5EF4-FFF2-40B4-BE49-F238E27FC236}">
                <a16:creationId xmlns:a16="http://schemas.microsoft.com/office/drawing/2014/main" id="{A72233A2-CB91-9640-A9FB-40F031FBA692}"/>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3" name="Slide Number Placeholder 6">
            <a:extLst>
              <a:ext uri="{FF2B5EF4-FFF2-40B4-BE49-F238E27FC236}">
                <a16:creationId xmlns:a16="http://schemas.microsoft.com/office/drawing/2014/main" id="{BDE837D9-31FB-6747-BB5D-30313C296E60}"/>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383294168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3 Photo">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4651708" cy="2022145"/>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133604"/>
            <a:ext cx="4651708" cy="1981196"/>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226259"/>
            <a:ext cx="4651708" cy="1982967"/>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20" name="Rectangle 19">
            <a:extLst>
              <a:ext uri="{FF2B5EF4-FFF2-40B4-BE49-F238E27FC236}">
                <a16:creationId xmlns:a16="http://schemas.microsoft.com/office/drawing/2014/main" id="{CC0A44D2-66BE-7D48-A9AA-5CD3E0CEFEC5}"/>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Content Placeholder 2">
            <a:extLst>
              <a:ext uri="{FF2B5EF4-FFF2-40B4-BE49-F238E27FC236}">
                <a16:creationId xmlns:a16="http://schemas.microsoft.com/office/drawing/2014/main" id="{F7ABA9CF-0A24-444C-AB70-18A7DF1FC39C}"/>
              </a:ext>
            </a:extLst>
          </p:cNvPr>
          <p:cNvSpPr>
            <a:spLocks noGrp="1"/>
          </p:cNvSpPr>
          <p:nvPr>
            <p:ph idx="1"/>
          </p:nvPr>
        </p:nvSpPr>
        <p:spPr>
          <a:xfrm>
            <a:off x="402264" y="1825625"/>
            <a:ext cx="6890076" cy="4057463"/>
          </a:xfrm>
        </p:spPr>
        <p:txBody>
          <a:bodyPr/>
          <a:lstStyle>
            <a:lvl1pPr>
              <a:lnSpc>
                <a:spcPct val="90000"/>
              </a:lnSpc>
              <a:defRPr>
                <a:solidFill>
                  <a:schemeClr val="tx2"/>
                </a:solidFill>
              </a:defRPr>
            </a:lvl1pPr>
            <a:lvl2pPr>
              <a:lnSpc>
                <a:spcPct val="90000"/>
              </a:lnSpc>
              <a:defRPr>
                <a:solidFill>
                  <a:schemeClr val="tx2"/>
                </a:solidFill>
              </a:defRPr>
            </a:lvl2pPr>
            <a:lvl3pPr>
              <a:lnSpc>
                <a:spcPct val="90000"/>
              </a:lnSpc>
              <a:defRPr>
                <a:solidFill>
                  <a:schemeClr val="tx2"/>
                </a:solidFill>
              </a:defRPr>
            </a:lvl3pPr>
            <a:lvl4pPr>
              <a:lnSpc>
                <a:spcPct val="90000"/>
              </a:lnSpc>
              <a:defRPr>
                <a:solidFill>
                  <a:schemeClr val="tx2"/>
                </a:solidFill>
              </a:defRPr>
            </a:lvl4pPr>
            <a:lvl5pPr>
              <a:lnSpc>
                <a:spcPct val="90000"/>
              </a:lnSpc>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itle 1">
            <a:extLst>
              <a:ext uri="{FF2B5EF4-FFF2-40B4-BE49-F238E27FC236}">
                <a16:creationId xmlns:a16="http://schemas.microsoft.com/office/drawing/2014/main" id="{5C99FBA0-60F6-434C-861C-F6CAF1C7B4EE}"/>
              </a:ext>
            </a:extLst>
          </p:cNvPr>
          <p:cNvSpPr>
            <a:spLocks noGrp="1"/>
          </p:cNvSpPr>
          <p:nvPr>
            <p:ph type="title"/>
          </p:nvPr>
        </p:nvSpPr>
        <p:spPr>
          <a:xfrm>
            <a:off x="402264" y="772701"/>
            <a:ext cx="6890075" cy="917987"/>
          </a:xfrm>
        </p:spPr>
        <p:txBody>
          <a:bodyPr anchor="t">
            <a:normAutofit/>
          </a:bodyPr>
          <a:lstStyle>
            <a:lvl1pPr>
              <a:defRPr sz="3200" b="1">
                <a:solidFill>
                  <a:schemeClr val="accent1"/>
                </a:solidFill>
              </a:defRPr>
            </a:lvl1pPr>
          </a:lstStyle>
          <a:p>
            <a:r>
              <a:rPr lang="en-US" dirty="0"/>
              <a:t>Click to edit Master title</a:t>
            </a:r>
          </a:p>
        </p:txBody>
      </p:sp>
      <p:sp>
        <p:nvSpPr>
          <p:cNvPr id="14" name="Footer Placeholder 5">
            <a:extLst>
              <a:ext uri="{FF2B5EF4-FFF2-40B4-BE49-F238E27FC236}">
                <a16:creationId xmlns:a16="http://schemas.microsoft.com/office/drawing/2014/main" id="{3E0A42E5-B548-F448-93F1-22FA96290F64}"/>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5" name="Slide Number Placeholder 6">
            <a:extLst>
              <a:ext uri="{FF2B5EF4-FFF2-40B4-BE49-F238E27FC236}">
                <a16:creationId xmlns:a16="http://schemas.microsoft.com/office/drawing/2014/main" id="{93612A34-351C-3A40-8806-466A7A1746E7}"/>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56270093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4 Photo">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2" y="-1"/>
            <a:ext cx="4651708" cy="197215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2" y="2072643"/>
            <a:ext cx="2263242" cy="197215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7"/>
            <a:ext cx="4651709" cy="207217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8" y="2072643"/>
            <a:ext cx="2263242" cy="197215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600" lvl="0" indent="-228600" algn="ctr"/>
            <a:r>
              <a:rPr lang="en-US" dirty="0"/>
              <a:t>Picture</a:t>
            </a:r>
          </a:p>
        </p:txBody>
      </p:sp>
      <p:sp>
        <p:nvSpPr>
          <p:cNvPr id="21" name="Rectangle 20">
            <a:extLst>
              <a:ext uri="{FF2B5EF4-FFF2-40B4-BE49-F238E27FC236}">
                <a16:creationId xmlns:a16="http://schemas.microsoft.com/office/drawing/2014/main" id="{7BBBB07D-D36E-EF4E-8766-BDDCE6AD9879}"/>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Content Placeholder 2">
            <a:extLst>
              <a:ext uri="{FF2B5EF4-FFF2-40B4-BE49-F238E27FC236}">
                <a16:creationId xmlns:a16="http://schemas.microsoft.com/office/drawing/2014/main" id="{446467BF-103E-D042-9F56-E8D47EC1FEDA}"/>
              </a:ext>
            </a:extLst>
          </p:cNvPr>
          <p:cNvSpPr>
            <a:spLocks noGrp="1"/>
          </p:cNvSpPr>
          <p:nvPr>
            <p:ph idx="1"/>
          </p:nvPr>
        </p:nvSpPr>
        <p:spPr>
          <a:xfrm>
            <a:off x="4976816" y="1825625"/>
            <a:ext cx="6890076" cy="4057463"/>
          </a:xfrm>
        </p:spPr>
        <p:txBody>
          <a:bodyPr/>
          <a:lstStyle>
            <a:lvl1pPr>
              <a:lnSpc>
                <a:spcPct val="90000"/>
              </a:lnSpc>
              <a:defRPr>
                <a:solidFill>
                  <a:schemeClr val="tx2"/>
                </a:solidFill>
              </a:defRPr>
            </a:lvl1pPr>
            <a:lvl2pPr>
              <a:lnSpc>
                <a:spcPct val="90000"/>
              </a:lnSpc>
              <a:defRPr>
                <a:solidFill>
                  <a:schemeClr val="tx2"/>
                </a:solidFill>
              </a:defRPr>
            </a:lvl2pPr>
            <a:lvl3pPr>
              <a:lnSpc>
                <a:spcPct val="90000"/>
              </a:lnSpc>
              <a:defRPr>
                <a:solidFill>
                  <a:schemeClr val="tx2"/>
                </a:solidFill>
              </a:defRPr>
            </a:lvl3pPr>
            <a:lvl4pPr>
              <a:lnSpc>
                <a:spcPct val="90000"/>
              </a:lnSpc>
              <a:defRPr>
                <a:solidFill>
                  <a:schemeClr val="tx2"/>
                </a:solidFill>
              </a:defRPr>
            </a:lvl4pPr>
            <a:lvl5pPr>
              <a:lnSpc>
                <a:spcPct val="90000"/>
              </a:lnSpc>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itle 1">
            <a:extLst>
              <a:ext uri="{FF2B5EF4-FFF2-40B4-BE49-F238E27FC236}">
                <a16:creationId xmlns:a16="http://schemas.microsoft.com/office/drawing/2014/main" id="{25C606F1-D2F6-D546-8440-5F168D4D8948}"/>
              </a:ext>
            </a:extLst>
          </p:cNvPr>
          <p:cNvSpPr>
            <a:spLocks noGrp="1"/>
          </p:cNvSpPr>
          <p:nvPr>
            <p:ph type="title"/>
          </p:nvPr>
        </p:nvSpPr>
        <p:spPr>
          <a:xfrm>
            <a:off x="4976816" y="772701"/>
            <a:ext cx="6890075" cy="917987"/>
          </a:xfrm>
        </p:spPr>
        <p:txBody>
          <a:bodyPr anchor="t">
            <a:normAutofit/>
          </a:bodyPr>
          <a:lstStyle>
            <a:lvl1pPr>
              <a:defRPr sz="3200" b="1">
                <a:solidFill>
                  <a:schemeClr val="accent1"/>
                </a:solidFill>
              </a:defRPr>
            </a:lvl1pPr>
          </a:lstStyle>
          <a:p>
            <a:r>
              <a:rPr lang="en-US" dirty="0"/>
              <a:t>Click to edit Master title</a:t>
            </a:r>
          </a:p>
        </p:txBody>
      </p:sp>
      <p:sp>
        <p:nvSpPr>
          <p:cNvPr id="15" name="Footer Placeholder 5">
            <a:extLst>
              <a:ext uri="{FF2B5EF4-FFF2-40B4-BE49-F238E27FC236}">
                <a16:creationId xmlns:a16="http://schemas.microsoft.com/office/drawing/2014/main" id="{F643ECD6-6049-594B-8CA6-9348B7B4BFD2}"/>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6" name="Slide Number Placeholder 6">
            <a:extLst>
              <a:ext uri="{FF2B5EF4-FFF2-40B4-BE49-F238E27FC236}">
                <a16:creationId xmlns:a16="http://schemas.microsoft.com/office/drawing/2014/main" id="{3F176444-485B-9E48-AA69-93CB5928178E}"/>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32908527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350C326-F360-A14D-9848-141A98A3BE83}"/>
              </a:ext>
            </a:extLst>
          </p:cNvPr>
          <p:cNvSpPr/>
          <p:nvPr userDrawn="1"/>
        </p:nvSpPr>
        <p:spPr>
          <a:xfrm>
            <a:off x="0" y="1"/>
            <a:ext cx="12192000" cy="6855553"/>
          </a:xfrm>
          <a:prstGeom prst="rect">
            <a:avLst/>
          </a:prstGeom>
          <a:solidFill>
            <a:srgbClr val="005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itle 1">
            <a:extLst>
              <a:ext uri="{FF2B5EF4-FFF2-40B4-BE49-F238E27FC236}">
                <a16:creationId xmlns:a16="http://schemas.microsoft.com/office/drawing/2014/main" id="{F2585FEE-3C3C-0C4A-B489-9B8D84381750}"/>
              </a:ext>
            </a:extLst>
          </p:cNvPr>
          <p:cNvSpPr>
            <a:spLocks noGrp="1"/>
          </p:cNvSpPr>
          <p:nvPr>
            <p:ph type="title" hasCustomPrompt="1"/>
          </p:nvPr>
        </p:nvSpPr>
        <p:spPr>
          <a:xfrm>
            <a:off x="847116" y="2493335"/>
            <a:ext cx="10497768" cy="1871330"/>
          </a:xfrm>
        </p:spPr>
        <p:txBody>
          <a:bodyPr anchor="ctr">
            <a:normAutofit/>
          </a:bodyPr>
          <a:lstStyle>
            <a:lvl1pPr algn="ctr">
              <a:defRPr sz="4400" b="1">
                <a:solidFill>
                  <a:schemeClr val="bg1"/>
                </a:solidFill>
                <a:latin typeface="+mj-lt"/>
                <a:cs typeface="Arial" panose="020B0604020202020204" pitchFamily="34" charset="0"/>
              </a:defRPr>
            </a:lvl1pPr>
          </a:lstStyle>
          <a:p>
            <a:r>
              <a:rPr lang="en-US" dirty="0"/>
              <a:t>Divider / Simple Break Section</a:t>
            </a:r>
          </a:p>
        </p:txBody>
      </p:sp>
    </p:spTree>
    <p:extLst>
      <p:ext uri="{BB962C8B-B14F-4D97-AF65-F5344CB8AC3E}">
        <p14:creationId xmlns:p14="http://schemas.microsoft.com/office/powerpoint/2010/main" val="1844150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350C326-F360-A14D-9848-141A98A3BE83}"/>
              </a:ext>
            </a:extLst>
          </p:cNvPr>
          <p:cNvSpPr/>
          <p:nvPr userDrawn="1"/>
        </p:nvSpPr>
        <p:spPr>
          <a:xfrm>
            <a:off x="0" y="1"/>
            <a:ext cx="12192000" cy="6855553"/>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itle 1">
            <a:extLst>
              <a:ext uri="{FF2B5EF4-FFF2-40B4-BE49-F238E27FC236}">
                <a16:creationId xmlns:a16="http://schemas.microsoft.com/office/drawing/2014/main" id="{F2585FEE-3C3C-0C4A-B489-9B8D84381750}"/>
              </a:ext>
            </a:extLst>
          </p:cNvPr>
          <p:cNvSpPr>
            <a:spLocks noGrp="1"/>
          </p:cNvSpPr>
          <p:nvPr>
            <p:ph type="title" hasCustomPrompt="1"/>
          </p:nvPr>
        </p:nvSpPr>
        <p:spPr>
          <a:xfrm>
            <a:off x="847116" y="2493335"/>
            <a:ext cx="10497768" cy="1871330"/>
          </a:xfrm>
        </p:spPr>
        <p:txBody>
          <a:bodyPr anchor="ctr">
            <a:normAutofit/>
          </a:bodyPr>
          <a:lstStyle>
            <a:lvl1pPr algn="ctr">
              <a:defRPr sz="4400" b="1">
                <a:solidFill>
                  <a:schemeClr val="bg1"/>
                </a:solidFill>
                <a:latin typeface="+mj-lt"/>
                <a:cs typeface="Arial" panose="020B0604020202020204" pitchFamily="34" charset="0"/>
              </a:defRPr>
            </a:lvl1pPr>
          </a:lstStyle>
          <a:p>
            <a:r>
              <a:rPr lang="en-US" dirty="0"/>
              <a:t>Divider / Simple Break Section</a:t>
            </a:r>
          </a:p>
        </p:txBody>
      </p:sp>
    </p:spTree>
    <p:extLst>
      <p:ext uri="{BB962C8B-B14F-4D97-AF65-F5344CB8AC3E}">
        <p14:creationId xmlns:p14="http://schemas.microsoft.com/office/powerpoint/2010/main" val="10394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Gradi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D092343-A20F-9344-8BD6-7CDD800CA1E9}"/>
              </a:ext>
            </a:extLst>
          </p:cNvPr>
          <p:cNvSpPr>
            <a:spLocks noGrp="1"/>
          </p:cNvSpPr>
          <p:nvPr>
            <p:ph type="title" hasCustomPrompt="1"/>
          </p:nvPr>
        </p:nvSpPr>
        <p:spPr>
          <a:xfrm>
            <a:off x="847116" y="2493335"/>
            <a:ext cx="10497768" cy="1871330"/>
          </a:xfrm>
        </p:spPr>
        <p:txBody>
          <a:bodyPr anchor="ctr">
            <a:normAutofit/>
          </a:bodyPr>
          <a:lstStyle>
            <a:lvl1pPr algn="ctr">
              <a:defRPr sz="4400" b="1">
                <a:solidFill>
                  <a:schemeClr val="bg1"/>
                </a:solidFill>
                <a:latin typeface="+mj-lt"/>
                <a:cs typeface="Arial" panose="020B0604020202020204" pitchFamily="34" charset="0"/>
              </a:defRPr>
            </a:lvl1pPr>
          </a:lstStyle>
          <a:p>
            <a:r>
              <a:rPr lang="en-US" dirty="0"/>
              <a:t>Divider / Simple Break Section</a:t>
            </a:r>
          </a:p>
        </p:txBody>
      </p:sp>
    </p:spTree>
    <p:extLst>
      <p:ext uri="{BB962C8B-B14F-4D97-AF65-F5344CB8AC3E}">
        <p14:creationId xmlns:p14="http://schemas.microsoft.com/office/powerpoint/2010/main" val="27710424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 Full Patter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8D55C-89B3-834C-BFFF-D077C63750BF}"/>
              </a:ext>
            </a:extLst>
          </p:cNvPr>
          <p:cNvSpPr>
            <a:spLocks noGrp="1"/>
          </p:cNvSpPr>
          <p:nvPr>
            <p:ph type="title" hasCustomPrompt="1"/>
          </p:nvPr>
        </p:nvSpPr>
        <p:spPr>
          <a:xfrm>
            <a:off x="847116" y="2493335"/>
            <a:ext cx="10497768" cy="1871330"/>
          </a:xfrm>
        </p:spPr>
        <p:txBody>
          <a:bodyPr anchor="ctr">
            <a:normAutofit/>
          </a:bodyPr>
          <a:lstStyle>
            <a:lvl1pPr algn="ctr">
              <a:defRPr sz="4400" b="1">
                <a:solidFill>
                  <a:schemeClr val="bg1"/>
                </a:solidFill>
                <a:latin typeface="+mj-lt"/>
                <a:cs typeface="Arial" panose="020B0604020202020204" pitchFamily="34" charset="0"/>
              </a:defRPr>
            </a:lvl1pPr>
          </a:lstStyle>
          <a:p>
            <a:r>
              <a:rPr lang="en-US" dirty="0"/>
              <a:t>Divider / Simple Break Section</a:t>
            </a:r>
          </a:p>
        </p:txBody>
      </p:sp>
    </p:spTree>
    <p:extLst>
      <p:ext uri="{BB962C8B-B14F-4D97-AF65-F5344CB8AC3E}">
        <p14:creationId xmlns:p14="http://schemas.microsoft.com/office/powerpoint/2010/main" val="2792439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Photo">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858000"/>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600" lvl="0" indent="-228600" algn="ctr"/>
            <a:r>
              <a:rPr lang="en-US" dirty="0"/>
              <a:t>Click icon to add picture</a:t>
            </a:r>
          </a:p>
        </p:txBody>
      </p:sp>
    </p:spTree>
    <p:extLst>
      <p:ext uri="{BB962C8B-B14F-4D97-AF65-F5344CB8AC3E}">
        <p14:creationId xmlns:p14="http://schemas.microsoft.com/office/powerpoint/2010/main" val="267109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 Patter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7F4A7CB-4718-A447-80A8-5473DB78B7BF}"/>
              </a:ext>
            </a:extLst>
          </p:cNvPr>
          <p:cNvSpPr>
            <a:spLocks noGrp="1"/>
          </p:cNvSpPr>
          <p:nvPr>
            <p:ph type="title" hasCustomPrompt="1"/>
          </p:nvPr>
        </p:nvSpPr>
        <p:spPr>
          <a:xfrm>
            <a:off x="1645371" y="2094614"/>
            <a:ext cx="9391983" cy="2934587"/>
          </a:xfrm>
        </p:spPr>
        <p:txBody>
          <a:bodyPr anchor="b">
            <a:normAutofit/>
          </a:bodyPr>
          <a:lstStyle>
            <a:lvl1pPr algn="l">
              <a:defRPr sz="6000" b="1">
                <a:solidFill>
                  <a:schemeClr val="accent1"/>
                </a:solidFill>
                <a:latin typeface="+mj-lt"/>
                <a:cs typeface="Arial" panose="020B0604020202020204" pitchFamily="34" charset="0"/>
              </a:defRPr>
            </a:lvl1pPr>
          </a:lstStyle>
          <a:p>
            <a:r>
              <a:rPr lang="en-US" dirty="0"/>
              <a:t>Presentation </a:t>
            </a:r>
            <a:br>
              <a:rPr lang="en-US" dirty="0"/>
            </a:br>
            <a:r>
              <a:rPr lang="en-US" dirty="0"/>
              <a:t>Title Here</a:t>
            </a:r>
          </a:p>
        </p:txBody>
      </p:sp>
      <p:sp>
        <p:nvSpPr>
          <p:cNvPr id="10" name="Text Placeholder 2">
            <a:extLst>
              <a:ext uri="{FF2B5EF4-FFF2-40B4-BE49-F238E27FC236}">
                <a16:creationId xmlns:a16="http://schemas.microsoft.com/office/drawing/2014/main" id="{98E5BDA0-03D1-C146-9B1B-7C72703AA148}"/>
              </a:ext>
            </a:extLst>
          </p:cNvPr>
          <p:cNvSpPr>
            <a:spLocks noGrp="1"/>
          </p:cNvSpPr>
          <p:nvPr>
            <p:ph type="body" idx="1" hasCustomPrompt="1"/>
          </p:nvPr>
        </p:nvSpPr>
        <p:spPr>
          <a:xfrm>
            <a:off x="1645371" y="5164286"/>
            <a:ext cx="9391983" cy="562570"/>
          </a:xfrm>
        </p:spPr>
        <p:txBody>
          <a:bodyPr>
            <a:normAutofit/>
          </a:bodyPr>
          <a:lstStyle>
            <a:lvl1pPr marL="0" indent="0" algn="l">
              <a:buNone/>
              <a:defRPr sz="2000" b="1" spc="100" baseline="0">
                <a:solidFill>
                  <a:schemeClr val="accent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SUBTITLE</a:t>
            </a:r>
          </a:p>
        </p:txBody>
      </p:sp>
      <p:sp>
        <p:nvSpPr>
          <p:cNvPr id="11" name="Text Placeholder 2">
            <a:extLst>
              <a:ext uri="{FF2B5EF4-FFF2-40B4-BE49-F238E27FC236}">
                <a16:creationId xmlns:a16="http://schemas.microsoft.com/office/drawing/2014/main" id="{D1CF1996-1198-744A-8757-1DDCD1FC39F4}"/>
              </a:ext>
            </a:extLst>
          </p:cNvPr>
          <p:cNvSpPr>
            <a:spLocks noGrp="1"/>
          </p:cNvSpPr>
          <p:nvPr>
            <p:ph type="body" idx="11" hasCustomPrompt="1"/>
          </p:nvPr>
        </p:nvSpPr>
        <p:spPr>
          <a:xfrm>
            <a:off x="1645371" y="5998308"/>
            <a:ext cx="9391984" cy="317431"/>
          </a:xfrm>
        </p:spPr>
        <p:txBody>
          <a:bodyPr>
            <a:noAutofit/>
          </a:bodyPr>
          <a:lstStyle>
            <a:lvl1pPr marL="0" indent="0" algn="l">
              <a:buNone/>
              <a:defRPr sz="1600" b="0">
                <a:solidFill>
                  <a:schemeClr val="accent1"/>
                </a:solidFill>
                <a:effectLs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1573399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1481472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Photo">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8F2DC234-8FA0-3D45-A2E6-8427DF8C1B9D}"/>
              </a:ext>
            </a:extLst>
          </p:cNvPr>
          <p:cNvSpPr>
            <a:spLocks noGrp="1"/>
          </p:cNvSpPr>
          <p:nvPr>
            <p:ph type="pic" idx="22"/>
          </p:nvPr>
        </p:nvSpPr>
        <p:spPr bwMode="gray">
          <a:xfrm>
            <a:off x="410718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7" name="Picture Placeholder 2">
            <a:extLst>
              <a:ext uri="{FF2B5EF4-FFF2-40B4-BE49-F238E27FC236}">
                <a16:creationId xmlns:a16="http://schemas.microsoft.com/office/drawing/2014/main" id="{ED423D6B-2263-1143-9038-996FA4197F05}"/>
              </a:ext>
            </a:extLst>
          </p:cNvPr>
          <p:cNvSpPr>
            <a:spLocks noGrp="1"/>
          </p:cNvSpPr>
          <p:nvPr>
            <p:ph type="pic" idx="10"/>
          </p:nvPr>
        </p:nvSpPr>
        <p:spPr bwMode="gray">
          <a:xfrm>
            <a:off x="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
        <p:nvSpPr>
          <p:cNvPr id="8" name="Picture Placeholder 1">
            <a:extLst>
              <a:ext uri="{FF2B5EF4-FFF2-40B4-BE49-F238E27FC236}">
                <a16:creationId xmlns:a16="http://schemas.microsoft.com/office/drawing/2014/main" id="{2B17B4A7-CF1A-0C48-A592-305AD063C6A4}"/>
              </a:ext>
            </a:extLst>
          </p:cNvPr>
          <p:cNvSpPr>
            <a:spLocks noGrp="1"/>
          </p:cNvSpPr>
          <p:nvPr>
            <p:ph type="pic" idx="25"/>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600" lvl="0" indent="-228600" algn="ctr"/>
            <a:r>
              <a:rPr lang="en-US"/>
              <a:t>Click icon to add picture</a:t>
            </a:r>
            <a:endParaRPr lang="en-US" dirty="0"/>
          </a:p>
        </p:txBody>
      </p:sp>
    </p:spTree>
    <p:extLst>
      <p:ext uri="{BB962C8B-B14F-4D97-AF65-F5344CB8AC3E}">
        <p14:creationId xmlns:p14="http://schemas.microsoft.com/office/powerpoint/2010/main" val="3816467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5136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6B64B9-90AB-3045-9F9C-162A42097C10}"/>
              </a:ext>
            </a:extLst>
          </p:cNvPr>
          <p:cNvSpPr/>
          <p:nvPr userDrawn="1"/>
        </p:nvSpPr>
        <p:spPr>
          <a:xfrm>
            <a:off x="0" y="1"/>
            <a:ext cx="12192000" cy="6855553"/>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66735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 Gradi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0486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Section Header-Green">
    <p:bg>
      <p:bgPr>
        <a:solidFill>
          <a:srgbClr val="00674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81605"/>
            <a:ext cx="10515600" cy="1325563"/>
          </a:xfrm>
        </p:spPr>
        <p:txBody>
          <a:bodyPr/>
          <a:lstStyle>
            <a:lvl1pPr algn="ctr">
              <a:defRPr>
                <a:solidFill>
                  <a:schemeClr val="bg1"/>
                </a:solidFill>
              </a:defRPr>
            </a:lvl1pPr>
          </a:lstStyle>
          <a:p>
            <a:r>
              <a:rPr lang="en-US" dirty="0"/>
              <a:t>Simple Break Section</a:t>
            </a:r>
          </a:p>
        </p:txBody>
      </p:sp>
    </p:spTree>
    <p:extLst>
      <p:ext uri="{BB962C8B-B14F-4D97-AF65-F5344CB8AC3E}">
        <p14:creationId xmlns:p14="http://schemas.microsoft.com/office/powerpoint/2010/main" val="268244909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green and yellow background&#10;&#10;AI-generated content may be incorrect.">
            <a:extLst>
              <a:ext uri="{FF2B5EF4-FFF2-40B4-BE49-F238E27FC236}">
                <a16:creationId xmlns:a16="http://schemas.microsoft.com/office/drawing/2014/main" id="{2E5DF27C-86B1-6F56-FD41-0E7455C47880}"/>
              </a:ext>
            </a:extLst>
          </p:cNvPr>
          <p:cNvPicPr>
            <a:picLocks noChangeAspect="1"/>
          </p:cNvPicPr>
          <p:nvPr userDrawn="1"/>
        </p:nvPicPr>
        <p:blipFill>
          <a:blip r:embed="rId2"/>
          <a:stretch>
            <a:fillRect/>
          </a:stretch>
        </p:blipFill>
        <p:spPr>
          <a:xfrm>
            <a:off x="0" y="0"/>
            <a:ext cx="12172950" cy="6868749"/>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p:nvPr>
        </p:nvSpPr>
        <p:spPr>
          <a:xfrm>
            <a:off x="838200" y="909637"/>
            <a:ext cx="10515600" cy="1325563"/>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370137"/>
            <a:ext cx="10515600" cy="39862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1684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4" descr="A green and yellow background&#10;&#10;AI-generated content may be incorrect.">
            <a:extLst>
              <a:ext uri="{FF2B5EF4-FFF2-40B4-BE49-F238E27FC236}">
                <a16:creationId xmlns:a16="http://schemas.microsoft.com/office/drawing/2014/main" id="{FE74389C-D38A-AB54-5F79-6C60051DC2F3}"/>
              </a:ext>
            </a:extLst>
          </p:cNvPr>
          <p:cNvPicPr>
            <a:picLocks noChangeAspect="1"/>
          </p:cNvPicPr>
          <p:nvPr userDrawn="1"/>
        </p:nvPicPr>
        <p:blipFill>
          <a:blip r:embed="rId2"/>
          <a:stretch>
            <a:fillRect/>
          </a:stretch>
        </p:blipFill>
        <p:spPr>
          <a:xfrm>
            <a:off x="0" y="0"/>
            <a:ext cx="12153901" cy="6858000"/>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hasCustomPrompt="1"/>
          </p:nvPr>
        </p:nvSpPr>
        <p:spPr>
          <a:xfrm>
            <a:off x="819150" y="1187537"/>
            <a:ext cx="10515600" cy="1070060"/>
          </a:xfrm>
        </p:spPr>
        <p:txBody>
          <a:bodyP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br>
              <a:rPr lang="en-US" dirty="0"/>
            </a:br>
            <a:endParaRPr lang="en-US" dirty="0"/>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792627"/>
            <a:ext cx="10515600" cy="3563723"/>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6633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descr="A black and white background with lines&#10;&#10;AI-generated content may be incorrect.">
            <a:extLst>
              <a:ext uri="{FF2B5EF4-FFF2-40B4-BE49-F238E27FC236}">
                <a16:creationId xmlns:a16="http://schemas.microsoft.com/office/drawing/2014/main" id="{3271873B-8AAF-1488-DE52-DDEED692E4AF}"/>
              </a:ext>
            </a:extLst>
          </p:cNvPr>
          <p:cNvPicPr>
            <a:picLocks noChangeAspect="1"/>
          </p:cNvPicPr>
          <p:nvPr userDrawn="1"/>
        </p:nvPicPr>
        <p:blipFill>
          <a:blip r:embed="rId2">
            <a:alphaModFix amt="35000"/>
          </a:blip>
          <a:srcRect l="1078" t="1786"/>
          <a:stretch>
            <a:fillRect/>
          </a:stretch>
        </p:blipFill>
        <p:spPr>
          <a:xfrm>
            <a:off x="0" y="0"/>
            <a:ext cx="12241530" cy="6857999"/>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hasCustomPrompt="1"/>
          </p:nvPr>
        </p:nvSpPr>
        <p:spPr>
          <a:xfrm>
            <a:off x="819150" y="1187537"/>
            <a:ext cx="10515600" cy="1070060"/>
          </a:xfrm>
        </p:spPr>
        <p:txBody>
          <a:bodyPr>
            <a:normAutofit/>
          </a:bodyPr>
          <a:lstStyle>
            <a:lvl1pPr algn="l" defTabSz="914400" rtl="0" eaLnBrk="1" latinLnBrk="0" hangingPunct="1">
              <a:lnSpc>
                <a:spcPct val="90000"/>
              </a:lnSpc>
              <a:spcBef>
                <a:spcPct val="0"/>
              </a:spcBef>
              <a:buNone/>
              <a:defRPr lang="en-US" sz="4400" b="1" kern="1200" dirty="0">
                <a:solidFill>
                  <a:srgbClr val="006747"/>
                </a:solidFill>
                <a:latin typeface="Arial" panose="020B0604020202020204" pitchFamily="34" charset="0"/>
                <a:ea typeface="+mj-ea"/>
                <a:cs typeface="Arial" panose="020B0604020202020204" pitchFamily="34" charset="0"/>
              </a:defRPr>
            </a:lvl1pPr>
          </a:lstStyle>
          <a:p>
            <a:r>
              <a:rPr lang="en-US" dirty="0"/>
              <a:t>Click to edit Master title style</a:t>
            </a:r>
            <a:br>
              <a:rPr lang="en-US" dirty="0"/>
            </a:br>
            <a:endParaRPr lang="en-US" dirty="0"/>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792627"/>
            <a:ext cx="10515600" cy="3563723"/>
          </a:xfrm>
        </p:spPr>
        <p:txBody>
          <a:bodyPr/>
          <a:lstStyle>
            <a:lvl1pPr>
              <a:defRPr>
                <a:solidFill>
                  <a:srgbClr val="54646B"/>
                </a:solidFill>
                <a:latin typeface="Arial" panose="020B0604020202020204" pitchFamily="34" charset="0"/>
                <a:cs typeface="Arial" panose="020B0604020202020204" pitchFamily="34" charset="0"/>
              </a:defRPr>
            </a:lvl1pPr>
            <a:lvl2pPr>
              <a:defRPr>
                <a:solidFill>
                  <a:srgbClr val="54646B"/>
                </a:solidFill>
                <a:latin typeface="Arial" panose="020B0604020202020204" pitchFamily="34" charset="0"/>
                <a:cs typeface="Arial" panose="020B0604020202020204" pitchFamily="34" charset="0"/>
              </a:defRPr>
            </a:lvl2pPr>
            <a:lvl3pPr>
              <a:defRPr>
                <a:solidFill>
                  <a:srgbClr val="54646B"/>
                </a:solidFill>
                <a:latin typeface="Arial" panose="020B0604020202020204" pitchFamily="34" charset="0"/>
                <a:cs typeface="Arial" panose="020B0604020202020204" pitchFamily="34" charset="0"/>
              </a:defRPr>
            </a:lvl3pPr>
            <a:lvl4pPr>
              <a:defRPr>
                <a:solidFill>
                  <a:srgbClr val="54646B"/>
                </a:solidFill>
                <a:latin typeface="Arial" panose="020B0604020202020204" pitchFamily="34" charset="0"/>
                <a:cs typeface="Arial" panose="020B0604020202020204" pitchFamily="34" charset="0"/>
              </a:defRPr>
            </a:lvl4pPr>
            <a:lvl5pPr>
              <a:defRPr>
                <a:solidFill>
                  <a:srgbClr val="54646B"/>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0AB47074-3934-5429-BC4F-7075511B5888}"/>
              </a:ext>
            </a:extLst>
          </p:cNvPr>
          <p:cNvSpPr txBox="1">
            <a:spLocks/>
          </p:cNvSpPr>
          <p:nvPr userDrawn="1"/>
        </p:nvSpPr>
        <p:spPr>
          <a:xfrm>
            <a:off x="819150" y="1471742"/>
            <a:ext cx="10515600" cy="10700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r>
              <a:rPr lang="en-US" sz="3600" b="0" dirty="0">
                <a:solidFill>
                  <a:srgbClr val="006747"/>
                </a:solidFill>
              </a:rPr>
              <a:t>Subheading</a:t>
            </a:r>
          </a:p>
        </p:txBody>
      </p:sp>
    </p:spTree>
    <p:extLst>
      <p:ext uri="{BB962C8B-B14F-4D97-AF65-F5344CB8AC3E}">
        <p14:creationId xmlns:p14="http://schemas.microsoft.com/office/powerpoint/2010/main" val="2340188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271873B-8AAF-1488-DE52-DDEED692E4AF}"/>
              </a:ext>
            </a:extLst>
          </p:cNvPr>
          <p:cNvPicPr>
            <a:picLocks noChangeAspect="1"/>
          </p:cNvPicPr>
          <p:nvPr userDrawn="1"/>
        </p:nvPicPr>
        <p:blipFill>
          <a:blip r:embed="rId2"/>
          <a:srcRect/>
          <a:stretch/>
        </p:blipFill>
        <p:spPr>
          <a:xfrm>
            <a:off x="19049" y="0"/>
            <a:ext cx="12153900" cy="6858000"/>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hasCustomPrompt="1"/>
          </p:nvPr>
        </p:nvSpPr>
        <p:spPr>
          <a:xfrm>
            <a:off x="819150" y="1187537"/>
            <a:ext cx="10515600" cy="1070060"/>
          </a:xfrm>
        </p:spPr>
        <p:txBody>
          <a:bodyPr>
            <a:normAutofit/>
          </a:bodyPr>
          <a:lstStyle>
            <a:lvl1pPr algn="l" defTabSz="914400" rtl="0" eaLnBrk="1" latinLnBrk="0" hangingPunct="1">
              <a:lnSpc>
                <a:spcPct val="90000"/>
              </a:lnSpc>
              <a:spcBef>
                <a:spcPct val="0"/>
              </a:spcBef>
              <a:buNone/>
              <a:defRPr lang="en-US" sz="4400" b="1" kern="1200" dirty="0">
                <a:solidFill>
                  <a:srgbClr val="006747"/>
                </a:solidFill>
                <a:latin typeface="Arial" panose="020B0604020202020204" pitchFamily="34" charset="0"/>
                <a:ea typeface="+mj-ea"/>
                <a:cs typeface="Arial" panose="020B0604020202020204" pitchFamily="34" charset="0"/>
              </a:defRPr>
            </a:lvl1pPr>
          </a:lstStyle>
          <a:p>
            <a:r>
              <a:rPr lang="en-US" dirty="0"/>
              <a:t>Click to edit Master title style</a:t>
            </a:r>
            <a:br>
              <a:rPr lang="en-US" dirty="0"/>
            </a:br>
            <a:endParaRPr lang="en-US" dirty="0"/>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792627"/>
            <a:ext cx="10515600" cy="3563723"/>
          </a:xfrm>
        </p:spPr>
        <p:txBody>
          <a:bodyPr/>
          <a:lstStyle>
            <a:lvl1pPr>
              <a:defRPr>
                <a:solidFill>
                  <a:srgbClr val="54646B"/>
                </a:solidFill>
                <a:latin typeface="Arial" panose="020B0604020202020204" pitchFamily="34" charset="0"/>
                <a:cs typeface="Arial" panose="020B0604020202020204" pitchFamily="34" charset="0"/>
              </a:defRPr>
            </a:lvl1pPr>
            <a:lvl2pPr>
              <a:defRPr>
                <a:solidFill>
                  <a:srgbClr val="54646B"/>
                </a:solidFill>
                <a:latin typeface="Arial" panose="020B0604020202020204" pitchFamily="34" charset="0"/>
                <a:cs typeface="Arial" panose="020B0604020202020204" pitchFamily="34" charset="0"/>
              </a:defRPr>
            </a:lvl2pPr>
            <a:lvl3pPr>
              <a:defRPr>
                <a:solidFill>
                  <a:srgbClr val="54646B"/>
                </a:solidFill>
                <a:latin typeface="Arial" panose="020B0604020202020204" pitchFamily="34" charset="0"/>
                <a:cs typeface="Arial" panose="020B0604020202020204" pitchFamily="34" charset="0"/>
              </a:defRPr>
            </a:lvl3pPr>
            <a:lvl4pPr>
              <a:defRPr>
                <a:solidFill>
                  <a:srgbClr val="54646B"/>
                </a:solidFill>
                <a:latin typeface="Arial" panose="020B0604020202020204" pitchFamily="34" charset="0"/>
                <a:cs typeface="Arial" panose="020B0604020202020204" pitchFamily="34" charset="0"/>
              </a:defRPr>
            </a:lvl4pPr>
            <a:lvl5pPr>
              <a:defRPr>
                <a:solidFill>
                  <a:srgbClr val="54646B"/>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0AB47074-3934-5429-BC4F-7075511B5888}"/>
              </a:ext>
            </a:extLst>
          </p:cNvPr>
          <p:cNvSpPr txBox="1">
            <a:spLocks/>
          </p:cNvSpPr>
          <p:nvPr userDrawn="1"/>
        </p:nvSpPr>
        <p:spPr>
          <a:xfrm>
            <a:off x="819150" y="1471742"/>
            <a:ext cx="10515600" cy="10700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r>
              <a:rPr lang="en-US" sz="3600" b="0" dirty="0">
                <a:solidFill>
                  <a:srgbClr val="006747"/>
                </a:solidFill>
              </a:rPr>
              <a:t>Subheading</a:t>
            </a:r>
          </a:p>
        </p:txBody>
      </p:sp>
    </p:spTree>
    <p:extLst>
      <p:ext uri="{BB962C8B-B14F-4D97-AF65-F5344CB8AC3E}">
        <p14:creationId xmlns:p14="http://schemas.microsoft.com/office/powerpoint/2010/main" val="2182114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 Gradi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F41A4C7-71D0-F543-85C9-D64704F6B9E2}"/>
              </a:ext>
            </a:extLst>
          </p:cNvPr>
          <p:cNvSpPr txBox="1">
            <a:spLocks/>
          </p:cNvSpPr>
          <p:nvPr userDrawn="1"/>
        </p:nvSpPr>
        <p:spPr>
          <a:xfrm>
            <a:off x="1155514" y="2892056"/>
            <a:ext cx="9391983" cy="2137145"/>
          </a:xfrm>
          <a:prstGeom prst="rect">
            <a:avLst/>
          </a:prstGeom>
        </p:spPr>
        <p:txBody>
          <a:bodyPr vert="horz" lIns="91440" tIns="45720" rIns="91440" bIns="45720" rtlCol="0" anchor="b">
            <a:normAutofit/>
          </a:bodyPr>
          <a:lstStyle>
            <a:lvl1pPr algn="l" defTabSz="914377" rtl="0" eaLnBrk="1" latinLnBrk="0" hangingPunct="1">
              <a:lnSpc>
                <a:spcPct val="90000"/>
              </a:lnSpc>
              <a:spcBef>
                <a:spcPct val="0"/>
              </a:spcBef>
              <a:buNone/>
              <a:defRPr sz="4800" b="1" kern="1200">
                <a:solidFill>
                  <a:schemeClr val="bg1"/>
                </a:solidFill>
                <a:latin typeface="+mj-lt"/>
                <a:ea typeface="+mj-ea"/>
                <a:cs typeface="Arial" panose="020B0604020202020204" pitchFamily="34" charset="0"/>
              </a:defRPr>
            </a:lvl1pPr>
          </a:lstStyle>
          <a:p>
            <a:endParaRPr lang="en-US" dirty="0">
              <a:solidFill>
                <a:schemeClr val="accent1"/>
              </a:solidFill>
            </a:endParaRPr>
          </a:p>
        </p:txBody>
      </p:sp>
      <p:sp>
        <p:nvSpPr>
          <p:cNvPr id="5" name="Text Placeholder 2">
            <a:extLst>
              <a:ext uri="{FF2B5EF4-FFF2-40B4-BE49-F238E27FC236}">
                <a16:creationId xmlns:a16="http://schemas.microsoft.com/office/drawing/2014/main" id="{A8765212-81AD-C342-9C12-8BB02A67A75F}"/>
              </a:ext>
            </a:extLst>
          </p:cNvPr>
          <p:cNvSpPr>
            <a:spLocks noGrp="1"/>
          </p:cNvSpPr>
          <p:nvPr>
            <p:ph type="body" idx="1" hasCustomPrompt="1"/>
          </p:nvPr>
        </p:nvSpPr>
        <p:spPr>
          <a:xfrm>
            <a:off x="1400009" y="4239253"/>
            <a:ext cx="9391983" cy="562570"/>
          </a:xfrm>
        </p:spPr>
        <p:txBody>
          <a:bodyPr>
            <a:normAutofit/>
          </a:bodyPr>
          <a:lstStyle>
            <a:lvl1pPr marL="0" indent="0" algn="ctr">
              <a:buNone/>
              <a:defRPr sz="2000" b="1" spc="100" baseline="0">
                <a:solidFill>
                  <a:schemeClr val="bg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SUBTITLE</a:t>
            </a:r>
          </a:p>
        </p:txBody>
      </p:sp>
      <p:sp>
        <p:nvSpPr>
          <p:cNvPr id="6" name="Text Placeholder 2">
            <a:extLst>
              <a:ext uri="{FF2B5EF4-FFF2-40B4-BE49-F238E27FC236}">
                <a16:creationId xmlns:a16="http://schemas.microsoft.com/office/drawing/2014/main" id="{889F87BE-4311-2B4D-A077-360A5BDA22CF}"/>
              </a:ext>
            </a:extLst>
          </p:cNvPr>
          <p:cNvSpPr>
            <a:spLocks noGrp="1"/>
          </p:cNvSpPr>
          <p:nvPr>
            <p:ph type="body" idx="11" hasCustomPrompt="1"/>
          </p:nvPr>
        </p:nvSpPr>
        <p:spPr>
          <a:xfrm>
            <a:off x="1400008" y="5073275"/>
            <a:ext cx="9391984" cy="317431"/>
          </a:xfrm>
        </p:spPr>
        <p:txBody>
          <a:bodyPr>
            <a:noAutofit/>
          </a:bodyPr>
          <a:lstStyle>
            <a:lvl1pPr marL="0" indent="0" algn="ctr">
              <a:buNone/>
              <a:defRPr sz="1600" b="0">
                <a:solidFill>
                  <a:schemeClr val="bg1"/>
                </a:solidFill>
                <a:effectLs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Presenter Name // Date</a:t>
            </a:r>
          </a:p>
        </p:txBody>
      </p:sp>
      <p:sp>
        <p:nvSpPr>
          <p:cNvPr id="8" name="Title 1">
            <a:extLst>
              <a:ext uri="{FF2B5EF4-FFF2-40B4-BE49-F238E27FC236}">
                <a16:creationId xmlns:a16="http://schemas.microsoft.com/office/drawing/2014/main" id="{7572D2B3-E9E1-8142-ACC5-5E65A9395F59}"/>
              </a:ext>
            </a:extLst>
          </p:cNvPr>
          <p:cNvSpPr>
            <a:spLocks noGrp="1"/>
          </p:cNvSpPr>
          <p:nvPr>
            <p:ph type="title" hasCustomPrompt="1"/>
          </p:nvPr>
        </p:nvSpPr>
        <p:spPr>
          <a:xfrm>
            <a:off x="1400009" y="1966382"/>
            <a:ext cx="9391983" cy="2137145"/>
          </a:xfrm>
        </p:spPr>
        <p:txBody>
          <a:bodyPr anchor="b">
            <a:normAutofit/>
          </a:bodyPr>
          <a:lstStyle>
            <a:lvl1pPr algn="ctr">
              <a:defRPr sz="6000" b="1">
                <a:solidFill>
                  <a:schemeClr val="bg1"/>
                </a:solidFill>
                <a:latin typeface="+mj-lt"/>
                <a:cs typeface="Arial" panose="020B0604020202020204" pitchFamily="34" charset="0"/>
              </a:defRPr>
            </a:lvl1pPr>
          </a:lstStyle>
          <a:p>
            <a:r>
              <a:rPr lang="en-US" dirty="0"/>
              <a:t>Presentation </a:t>
            </a:r>
            <a:br>
              <a:rPr lang="en-US" dirty="0"/>
            </a:br>
            <a:r>
              <a:rPr lang="en-US" dirty="0"/>
              <a:t>Title Here</a:t>
            </a:r>
          </a:p>
        </p:txBody>
      </p:sp>
    </p:spTree>
    <p:extLst>
      <p:ext uri="{BB962C8B-B14F-4D97-AF65-F5344CB8AC3E}">
        <p14:creationId xmlns:p14="http://schemas.microsoft.com/office/powerpoint/2010/main" val="318818168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74389C-D38A-AB54-5F79-6C60051DC2F3}"/>
              </a:ext>
            </a:extLst>
          </p:cNvPr>
          <p:cNvPicPr>
            <a:picLocks noChangeAspect="1"/>
          </p:cNvPicPr>
          <p:nvPr userDrawn="1"/>
        </p:nvPicPr>
        <p:blipFill>
          <a:blip r:embed="rId2"/>
          <a:srcRect/>
          <a:stretch/>
        </p:blipFill>
        <p:spPr>
          <a:xfrm>
            <a:off x="0" y="-71120"/>
            <a:ext cx="12279940" cy="6929120"/>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hasCustomPrompt="1"/>
          </p:nvPr>
        </p:nvSpPr>
        <p:spPr>
          <a:xfrm>
            <a:off x="819150" y="1187537"/>
            <a:ext cx="10515600" cy="1070060"/>
          </a:xfrm>
        </p:spPr>
        <p:txBody>
          <a:bodyP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br>
              <a:rPr lang="en-US" dirty="0"/>
            </a:br>
            <a:endParaRPr lang="en-US" dirty="0"/>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792627"/>
            <a:ext cx="10515600" cy="3563723"/>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138970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74389C-D38A-AB54-5F79-6C60051DC2F3}"/>
              </a:ext>
            </a:extLst>
          </p:cNvPr>
          <p:cNvPicPr>
            <a:picLocks noChangeAspect="1"/>
          </p:cNvPicPr>
          <p:nvPr userDrawn="1"/>
        </p:nvPicPr>
        <p:blipFill>
          <a:blip r:embed="rId2"/>
          <a:srcRect/>
          <a:stretch/>
        </p:blipFill>
        <p:spPr>
          <a:xfrm>
            <a:off x="0" y="-21498"/>
            <a:ext cx="12192000" cy="6879497"/>
          </a:xfrm>
          <a:prstGeom prst="rect">
            <a:avLst/>
          </a:prstGeom>
        </p:spPr>
      </p:pic>
      <p:sp>
        <p:nvSpPr>
          <p:cNvPr id="2" name="Title 1">
            <a:extLst>
              <a:ext uri="{FF2B5EF4-FFF2-40B4-BE49-F238E27FC236}">
                <a16:creationId xmlns:a16="http://schemas.microsoft.com/office/drawing/2014/main" id="{4F6A215E-67C8-2DEB-93FA-DFC0264B51C1}"/>
              </a:ext>
            </a:extLst>
          </p:cNvPr>
          <p:cNvSpPr>
            <a:spLocks noGrp="1"/>
          </p:cNvSpPr>
          <p:nvPr>
            <p:ph type="title" hasCustomPrompt="1"/>
          </p:nvPr>
        </p:nvSpPr>
        <p:spPr>
          <a:xfrm>
            <a:off x="819150" y="1187537"/>
            <a:ext cx="10515600" cy="1070060"/>
          </a:xfrm>
        </p:spPr>
        <p:txBody>
          <a:bodyP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br>
              <a:rPr lang="en-US" dirty="0"/>
            </a:br>
            <a:endParaRPr lang="en-US" dirty="0"/>
          </a:p>
        </p:txBody>
      </p:sp>
      <p:sp>
        <p:nvSpPr>
          <p:cNvPr id="3" name="Content Placeholder 2">
            <a:extLst>
              <a:ext uri="{FF2B5EF4-FFF2-40B4-BE49-F238E27FC236}">
                <a16:creationId xmlns:a16="http://schemas.microsoft.com/office/drawing/2014/main" id="{21AA2D4C-36AE-A266-367E-5FA96970BCFD}"/>
              </a:ext>
            </a:extLst>
          </p:cNvPr>
          <p:cNvSpPr>
            <a:spLocks noGrp="1"/>
          </p:cNvSpPr>
          <p:nvPr>
            <p:ph idx="1"/>
          </p:nvPr>
        </p:nvSpPr>
        <p:spPr>
          <a:xfrm>
            <a:off x="838200" y="2792627"/>
            <a:ext cx="10515600" cy="3563723"/>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0AB47074-3934-5429-BC4F-7075511B5888}"/>
              </a:ext>
            </a:extLst>
          </p:cNvPr>
          <p:cNvSpPr txBox="1">
            <a:spLocks/>
          </p:cNvSpPr>
          <p:nvPr userDrawn="1"/>
        </p:nvSpPr>
        <p:spPr>
          <a:xfrm>
            <a:off x="857250" y="1455052"/>
            <a:ext cx="10515600" cy="10700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400" b="1" kern="1200" dirty="0">
                <a:solidFill>
                  <a:schemeClr val="bg1"/>
                </a:solidFill>
                <a:latin typeface="Arial" panose="020B0604020202020204" pitchFamily="34" charset="0"/>
                <a:ea typeface="+mj-ea"/>
                <a:cs typeface="Arial" panose="020B0604020202020204" pitchFamily="34" charset="0"/>
              </a:defRPr>
            </a:lvl1pPr>
          </a:lstStyle>
          <a:p>
            <a:endParaRPr lang="en-US" sz="3600" b="0" dirty="0"/>
          </a:p>
        </p:txBody>
      </p:sp>
    </p:spTree>
    <p:extLst>
      <p:ext uri="{BB962C8B-B14F-4D97-AF65-F5344CB8AC3E}">
        <p14:creationId xmlns:p14="http://schemas.microsoft.com/office/powerpoint/2010/main" val="2809086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A287831-53E5-E8C7-909C-DD26A65F18B7}"/>
              </a:ext>
            </a:extLst>
          </p:cNvPr>
          <p:cNvSpPr>
            <a:spLocks noGrp="1"/>
          </p:cNvSpPr>
          <p:nvPr>
            <p:ph type="title" hasCustomPrompt="1"/>
          </p:nvPr>
        </p:nvSpPr>
        <p:spPr>
          <a:xfrm>
            <a:off x="893291" y="1212250"/>
            <a:ext cx="3876418" cy="1061393"/>
          </a:xfrm>
        </p:spPr>
        <p:txBody>
          <a:bodyPr>
            <a:noAutofit/>
          </a:bodyPr>
          <a:lstStyle>
            <a:lvl1pPr algn="l" defTabSz="914400" rtl="0" eaLnBrk="1" latinLnBrk="0" hangingPunct="1">
              <a:lnSpc>
                <a:spcPct val="90000"/>
              </a:lnSpc>
              <a:spcBef>
                <a:spcPct val="0"/>
              </a:spcBef>
              <a:buNone/>
              <a:defRPr lang="en-US" sz="6000" b="1" kern="1200" dirty="0">
                <a:solidFill>
                  <a:schemeClr val="bg1"/>
                </a:solidFill>
                <a:latin typeface="Arial" panose="020B0604020202020204" pitchFamily="34" charset="0"/>
                <a:ea typeface="+mj-ea"/>
                <a:cs typeface="Arial" panose="020B0604020202020204" pitchFamily="34" charset="0"/>
              </a:defRPr>
            </a:lvl1pPr>
          </a:lstStyle>
          <a:p>
            <a:r>
              <a:rPr lang="en-US" dirty="0"/>
              <a:t>Big Title</a:t>
            </a:r>
            <a:br>
              <a:rPr lang="en-US" dirty="0"/>
            </a:br>
            <a:endParaRPr lang="en-US" dirty="0"/>
          </a:p>
        </p:txBody>
      </p:sp>
    </p:spTree>
    <p:extLst>
      <p:ext uri="{BB962C8B-B14F-4D97-AF65-F5344CB8AC3E}">
        <p14:creationId xmlns:p14="http://schemas.microsoft.com/office/powerpoint/2010/main" val="3116525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8949B1-DD57-A8EB-B790-64E40C409710}"/>
              </a:ext>
            </a:extLst>
          </p:cNvPr>
          <p:cNvPicPr>
            <a:picLocks noChangeAspect="1"/>
          </p:cNvPicPr>
          <p:nvPr userDrawn="1"/>
        </p:nvPicPr>
        <p:blipFill>
          <a:blip r:embed="rId2"/>
          <a:srcRect/>
          <a:stretch/>
        </p:blipFill>
        <p:spPr>
          <a:xfrm>
            <a:off x="19050" y="-1"/>
            <a:ext cx="12172949" cy="6868749"/>
          </a:xfrm>
          <a:prstGeom prst="rect">
            <a:avLst/>
          </a:prstGeom>
        </p:spPr>
      </p:pic>
      <p:sp>
        <p:nvSpPr>
          <p:cNvPr id="7" name="Title 1">
            <a:extLst>
              <a:ext uri="{FF2B5EF4-FFF2-40B4-BE49-F238E27FC236}">
                <a16:creationId xmlns:a16="http://schemas.microsoft.com/office/drawing/2014/main" id="{0A287831-53E5-E8C7-909C-DD26A65F18B7}"/>
              </a:ext>
            </a:extLst>
          </p:cNvPr>
          <p:cNvSpPr>
            <a:spLocks noGrp="1"/>
          </p:cNvSpPr>
          <p:nvPr>
            <p:ph type="title" hasCustomPrompt="1"/>
          </p:nvPr>
        </p:nvSpPr>
        <p:spPr>
          <a:xfrm>
            <a:off x="893291" y="1162823"/>
            <a:ext cx="3876418" cy="1061393"/>
          </a:xfrm>
        </p:spPr>
        <p:txBody>
          <a:bodyPr>
            <a:noAutofit/>
          </a:bodyPr>
          <a:lstStyle>
            <a:lvl1pPr algn="l" defTabSz="914400" rtl="0" eaLnBrk="1" latinLnBrk="0" hangingPunct="1">
              <a:lnSpc>
                <a:spcPct val="90000"/>
              </a:lnSpc>
              <a:spcBef>
                <a:spcPct val="0"/>
              </a:spcBef>
              <a:buNone/>
              <a:defRPr lang="en-US" sz="6000" b="1" kern="1200" dirty="0">
                <a:solidFill>
                  <a:srgbClr val="006747"/>
                </a:solidFill>
                <a:latin typeface="Arial" panose="020B0604020202020204" pitchFamily="34" charset="0"/>
                <a:ea typeface="+mj-ea"/>
                <a:cs typeface="Arial" panose="020B0604020202020204" pitchFamily="34" charset="0"/>
              </a:defRPr>
            </a:lvl1pPr>
          </a:lstStyle>
          <a:p>
            <a:r>
              <a:rPr lang="en-US" dirty="0"/>
              <a:t>Big Title</a:t>
            </a:r>
            <a:br>
              <a:rPr lang="en-US" dirty="0"/>
            </a:br>
            <a:endParaRPr lang="en-US" dirty="0"/>
          </a:p>
        </p:txBody>
      </p:sp>
    </p:spTree>
    <p:extLst>
      <p:ext uri="{BB962C8B-B14F-4D97-AF65-F5344CB8AC3E}">
        <p14:creationId xmlns:p14="http://schemas.microsoft.com/office/powerpoint/2010/main" val="1972622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1367A-1552-1241-1AF2-FD46E90A8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BA5C94-332C-D637-3724-9677331496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723092-55CA-047C-69D5-8E3449C039A2}"/>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5" name="Footer Placeholder 4">
            <a:extLst>
              <a:ext uri="{FF2B5EF4-FFF2-40B4-BE49-F238E27FC236}">
                <a16:creationId xmlns:a16="http://schemas.microsoft.com/office/drawing/2014/main" id="{A3F2A870-2930-EBC5-90A5-51D6D4E290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C78228-CF4D-9572-E142-CFEC23A7086F}"/>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2365970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D562C-63F7-14BF-1752-9AA9F99D2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2EED4C-7793-53C0-9035-9C8132A3F6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55B517-6F81-F82C-379B-A29286F147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D1E46B-23BE-5D21-3F3E-E89900397EB3}"/>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6" name="Footer Placeholder 5">
            <a:extLst>
              <a:ext uri="{FF2B5EF4-FFF2-40B4-BE49-F238E27FC236}">
                <a16:creationId xmlns:a16="http://schemas.microsoft.com/office/drawing/2014/main" id="{0F51AC17-234F-34B3-1CAC-0F707D775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71C32B-E7D6-7370-AC45-F593AC96B0C5}"/>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2429516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0B4B3-A992-0FCC-34B6-F6532D660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DBC2F8-438D-A398-CFEF-D65863455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177126-E441-DECC-CA18-03A1F94C61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2B2F5-5E5C-358D-217C-D3E995783A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49343A-E7FD-3D1C-3152-70F50BA7CF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CDF0AE-10AB-CE86-3E8F-2ADA2ED87DD0}"/>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8" name="Footer Placeholder 7">
            <a:extLst>
              <a:ext uri="{FF2B5EF4-FFF2-40B4-BE49-F238E27FC236}">
                <a16:creationId xmlns:a16="http://schemas.microsoft.com/office/drawing/2014/main" id="{189EC817-8EE6-7432-032B-FF28BA7BD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30F30B-A8D3-FEC1-F813-41BE458C1366}"/>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35206775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FE125-A36C-87A5-D4DD-6548F57F67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0F5DDF-F1A8-0588-0357-19AB337CD399}"/>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4" name="Footer Placeholder 3">
            <a:extLst>
              <a:ext uri="{FF2B5EF4-FFF2-40B4-BE49-F238E27FC236}">
                <a16:creationId xmlns:a16="http://schemas.microsoft.com/office/drawing/2014/main" id="{6AB4810A-C636-3F37-A102-6D3F7A51ED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39BEDC-8CAE-6AD4-AE8F-F6421A7F2A00}"/>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35435261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B66C8-A4D5-8BD0-F0F5-910818BD8F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0D9845-D33E-8E6E-D00B-D81EA123A4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90DD56-303F-E90A-BDAA-F13EEF49A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50E65E-2256-9554-4484-DFFEC71CE5D6}"/>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6" name="Footer Placeholder 5">
            <a:extLst>
              <a:ext uri="{FF2B5EF4-FFF2-40B4-BE49-F238E27FC236}">
                <a16:creationId xmlns:a16="http://schemas.microsoft.com/office/drawing/2014/main" id="{613254FF-4337-CEA2-F8E8-23D43E54EC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E446EF-5C80-F307-D079-C6FB7F1DAB54}"/>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17265869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C5BF3-34D1-C31B-4325-20B13E53D7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693A68-1243-A19B-2946-35F5D5CD7E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935211-710E-822A-81D7-A672214BE5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B039E-3632-4068-DA09-81094F620019}"/>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6" name="Footer Placeholder 5">
            <a:extLst>
              <a:ext uri="{FF2B5EF4-FFF2-40B4-BE49-F238E27FC236}">
                <a16:creationId xmlns:a16="http://schemas.microsoft.com/office/drawing/2014/main" id="{5A976D39-C391-71D7-DFAA-FD95F69DE8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D50B53-4AB8-A388-9281-A86C7446B4CF}"/>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296262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2264" y="365125"/>
            <a:ext cx="11410507" cy="1325563"/>
          </a:xfrm>
        </p:spPr>
        <p:txBody>
          <a:bodyPr>
            <a:normAutofit/>
          </a:bodyPr>
          <a:lstStyle>
            <a:lvl1pPr>
              <a:defRPr sz="40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02264" y="1825625"/>
            <a:ext cx="11410507" cy="43513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980745E4-CF50-F14A-9132-FCC34309C172}"/>
              </a:ext>
            </a:extLst>
          </p:cNvPr>
          <p:cNvSpPr/>
          <p:nvPr userDrawn="1"/>
        </p:nvSpPr>
        <p:spPr>
          <a:xfrm>
            <a:off x="0" y="6219913"/>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9374"/>
              </a:solidFill>
            </a:endParaRPr>
          </a:p>
        </p:txBody>
      </p:sp>
      <p:sp>
        <p:nvSpPr>
          <p:cNvPr id="9" name="Footer Placeholder 5">
            <a:extLst>
              <a:ext uri="{FF2B5EF4-FFF2-40B4-BE49-F238E27FC236}">
                <a16:creationId xmlns:a16="http://schemas.microsoft.com/office/drawing/2014/main" id="{4EAFC3AB-FC99-AE43-8446-A0A029A51C91}"/>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0" name="Slide Number Placeholder 6">
            <a:extLst>
              <a:ext uri="{FF2B5EF4-FFF2-40B4-BE49-F238E27FC236}">
                <a16:creationId xmlns:a16="http://schemas.microsoft.com/office/drawing/2014/main" id="{072B3ABB-4B87-4A4A-8769-A299692E6922}"/>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0063436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0B91-0597-E44B-BB56-800BD3A3F9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9A3892-8048-B20C-1185-813504C705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26D98-F936-69EC-204D-DEF9CDC6470C}"/>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5" name="Footer Placeholder 4">
            <a:extLst>
              <a:ext uri="{FF2B5EF4-FFF2-40B4-BE49-F238E27FC236}">
                <a16:creationId xmlns:a16="http://schemas.microsoft.com/office/drawing/2014/main" id="{FA5D74C5-640F-A967-1A4C-08DB9E1072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6EF13C-C28D-75F7-2F5E-E5D9515AE75E}"/>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2878767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C446CE-03F1-11E6-FD41-1ED8A1EDFD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76751-8F35-2384-E3F9-F4ED126E23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CBD923-B69F-9612-CB9F-C8DCBF3F7284}"/>
              </a:ext>
            </a:extLst>
          </p:cNvPr>
          <p:cNvSpPr>
            <a:spLocks noGrp="1"/>
          </p:cNvSpPr>
          <p:nvPr>
            <p:ph type="dt" sz="half" idx="10"/>
          </p:nvPr>
        </p:nvSpPr>
        <p:spPr/>
        <p:txBody>
          <a:bodyPr/>
          <a:lstStyle/>
          <a:p>
            <a:fld id="{741EB7AF-B073-BC49-B790-176AF95CE820}" type="datetimeFigureOut">
              <a:rPr lang="en-US" smtClean="0"/>
              <a:t>6/17/2026</a:t>
            </a:fld>
            <a:endParaRPr lang="en-US"/>
          </a:p>
        </p:txBody>
      </p:sp>
      <p:sp>
        <p:nvSpPr>
          <p:cNvPr id="5" name="Footer Placeholder 4">
            <a:extLst>
              <a:ext uri="{FF2B5EF4-FFF2-40B4-BE49-F238E27FC236}">
                <a16:creationId xmlns:a16="http://schemas.microsoft.com/office/drawing/2014/main" id="{FDA5F2BE-3E55-689A-AD69-A634A2AD73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529E3-2D54-6692-A547-0D036057D0CE}"/>
              </a:ext>
            </a:extLst>
          </p:cNvPr>
          <p:cNvSpPr>
            <a:spLocks noGrp="1"/>
          </p:cNvSpPr>
          <p:nvPr>
            <p:ph type="sldNum" sz="quarter" idx="12"/>
          </p:nvPr>
        </p:nvSpPr>
        <p:spPr/>
        <p:txBody>
          <a:bodyPr/>
          <a:lstStyle/>
          <a:p>
            <a:fld id="{AFA3DD08-3263-3040-88E9-7B48CC493D62}" type="slidenum">
              <a:rPr lang="en-US" smtClean="0"/>
              <a:t>‹#›</a:t>
            </a:fld>
            <a:endParaRPr lang="en-US"/>
          </a:p>
        </p:txBody>
      </p:sp>
    </p:spTree>
    <p:extLst>
      <p:ext uri="{BB962C8B-B14F-4D97-AF65-F5344CB8AC3E}">
        <p14:creationId xmlns:p14="http://schemas.microsoft.com/office/powerpoint/2010/main" val="187878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2264" y="1799674"/>
            <a:ext cx="5541336" cy="43513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92701" y="1815735"/>
            <a:ext cx="5520070" cy="435133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74979559-62B2-BF48-8F3A-9069A678D3AE}"/>
              </a:ext>
            </a:extLst>
          </p:cNvPr>
          <p:cNvSpPr/>
          <p:nvPr userDrawn="1"/>
        </p:nvSpPr>
        <p:spPr>
          <a:xfrm>
            <a:off x="0" y="6219913"/>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itle 1">
            <a:extLst>
              <a:ext uri="{FF2B5EF4-FFF2-40B4-BE49-F238E27FC236}">
                <a16:creationId xmlns:a16="http://schemas.microsoft.com/office/drawing/2014/main" id="{72F84629-2AEE-AC46-A2B9-D64949968AC5}"/>
              </a:ext>
            </a:extLst>
          </p:cNvPr>
          <p:cNvSpPr>
            <a:spLocks noGrp="1"/>
          </p:cNvSpPr>
          <p:nvPr>
            <p:ph type="title"/>
          </p:nvPr>
        </p:nvSpPr>
        <p:spPr>
          <a:xfrm>
            <a:off x="402264" y="365125"/>
            <a:ext cx="11410507" cy="1325563"/>
          </a:xfrm>
        </p:spPr>
        <p:txBody>
          <a:bodyPr>
            <a:normAutofit/>
          </a:bodyPr>
          <a:lstStyle>
            <a:lvl1pPr>
              <a:defRPr sz="4000" b="1">
                <a:solidFill>
                  <a:schemeClr val="accent1"/>
                </a:solidFill>
              </a:defRPr>
            </a:lvl1pPr>
          </a:lstStyle>
          <a:p>
            <a:r>
              <a:rPr lang="en-US" dirty="0"/>
              <a:t>Click to edit Master title style</a:t>
            </a:r>
          </a:p>
        </p:txBody>
      </p:sp>
      <p:sp>
        <p:nvSpPr>
          <p:cNvPr id="14" name="Footer Placeholder 5">
            <a:extLst>
              <a:ext uri="{FF2B5EF4-FFF2-40B4-BE49-F238E27FC236}">
                <a16:creationId xmlns:a16="http://schemas.microsoft.com/office/drawing/2014/main" id="{1CC9F214-4B8F-A241-8F1B-D5E3B9778246}"/>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5" name="Slide Number Placeholder 6">
            <a:extLst>
              <a:ext uri="{FF2B5EF4-FFF2-40B4-BE49-F238E27FC236}">
                <a16:creationId xmlns:a16="http://schemas.microsoft.com/office/drawing/2014/main" id="{229204AD-66DA-504B-8B4C-AA5187326EC4}"/>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902455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Rectangle 7">
            <a:extLst>
              <a:ext uri="{FF2B5EF4-FFF2-40B4-BE49-F238E27FC236}">
                <a16:creationId xmlns:a16="http://schemas.microsoft.com/office/drawing/2014/main" id="{058307C2-269E-6B46-9210-24C46DB68A7C}"/>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Footer Placeholder 5">
            <a:extLst>
              <a:ext uri="{FF2B5EF4-FFF2-40B4-BE49-F238E27FC236}">
                <a16:creationId xmlns:a16="http://schemas.microsoft.com/office/drawing/2014/main" id="{9786AE96-593E-3F4B-956A-36180B15DE2A}"/>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3" name="Slide Number Placeholder 6">
            <a:extLst>
              <a:ext uri="{FF2B5EF4-FFF2-40B4-BE49-F238E27FC236}">
                <a16:creationId xmlns:a16="http://schemas.microsoft.com/office/drawing/2014/main" id="{8594D8FC-9BA2-7B43-8255-2E9B93557D9F}"/>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766819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4019" y="-1604804"/>
            <a:ext cx="10515600" cy="2852737"/>
          </a:xfrm>
        </p:spPr>
        <p:txBody>
          <a:bodyPr anchor="b">
            <a:normAutofit/>
          </a:bodyPr>
          <a:lstStyle>
            <a:lvl1pPr>
              <a:defRPr sz="4800">
                <a:solidFill>
                  <a:schemeClr val="accent1"/>
                </a:solidFill>
              </a:defRPr>
            </a:lvl1pPr>
          </a:lstStyle>
          <a:p>
            <a:r>
              <a:rPr lang="en-US" dirty="0"/>
              <a:t>Click to edit Master title style</a:t>
            </a:r>
          </a:p>
        </p:txBody>
      </p:sp>
      <p:sp>
        <p:nvSpPr>
          <p:cNvPr id="56" name="Text Placeholder 6">
            <a:extLst>
              <a:ext uri="{FF2B5EF4-FFF2-40B4-BE49-F238E27FC236}">
                <a16:creationId xmlns:a16="http://schemas.microsoft.com/office/drawing/2014/main" id="{C5074550-D528-6F2A-16FC-B47A04DCEFD3}"/>
              </a:ext>
            </a:extLst>
          </p:cNvPr>
          <p:cNvSpPr>
            <a:spLocks noGrp="1"/>
          </p:cNvSpPr>
          <p:nvPr>
            <p:ph type="body" sz="quarter" idx="18" hasCustomPrompt="1"/>
          </p:nvPr>
        </p:nvSpPr>
        <p:spPr>
          <a:xfrm>
            <a:off x="634019" y="1501926"/>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57" name="Text Placeholder 6">
            <a:extLst>
              <a:ext uri="{FF2B5EF4-FFF2-40B4-BE49-F238E27FC236}">
                <a16:creationId xmlns:a16="http://schemas.microsoft.com/office/drawing/2014/main" id="{CDC46A53-05C5-664E-0C0E-B16215F6CB5C}"/>
              </a:ext>
            </a:extLst>
          </p:cNvPr>
          <p:cNvSpPr>
            <a:spLocks noGrp="1"/>
          </p:cNvSpPr>
          <p:nvPr>
            <p:ph type="body" sz="quarter" idx="19" hasCustomPrompt="1"/>
          </p:nvPr>
        </p:nvSpPr>
        <p:spPr>
          <a:xfrm>
            <a:off x="858959" y="186259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58" name="Text Placeholder 6">
            <a:extLst>
              <a:ext uri="{FF2B5EF4-FFF2-40B4-BE49-F238E27FC236}">
                <a16:creationId xmlns:a16="http://schemas.microsoft.com/office/drawing/2014/main" id="{CFFEF12F-DB26-A29B-0073-BEEAE480A4E3}"/>
              </a:ext>
            </a:extLst>
          </p:cNvPr>
          <p:cNvSpPr>
            <a:spLocks noGrp="1"/>
          </p:cNvSpPr>
          <p:nvPr>
            <p:ph type="body" sz="quarter" idx="25" hasCustomPrompt="1"/>
          </p:nvPr>
        </p:nvSpPr>
        <p:spPr>
          <a:xfrm>
            <a:off x="865643" y="231398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59" name="Text Placeholder 6">
            <a:extLst>
              <a:ext uri="{FF2B5EF4-FFF2-40B4-BE49-F238E27FC236}">
                <a16:creationId xmlns:a16="http://schemas.microsoft.com/office/drawing/2014/main" id="{2F2D667B-3CC6-CDBE-47BC-4755B9E8EAE0}"/>
              </a:ext>
            </a:extLst>
          </p:cNvPr>
          <p:cNvSpPr>
            <a:spLocks noGrp="1"/>
          </p:cNvSpPr>
          <p:nvPr>
            <p:ph type="body" sz="quarter" idx="26" hasCustomPrompt="1"/>
          </p:nvPr>
        </p:nvSpPr>
        <p:spPr>
          <a:xfrm>
            <a:off x="2235823" y="2039191"/>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60" name="Text Placeholder 6">
            <a:extLst>
              <a:ext uri="{FF2B5EF4-FFF2-40B4-BE49-F238E27FC236}">
                <a16:creationId xmlns:a16="http://schemas.microsoft.com/office/drawing/2014/main" id="{059F6DB7-5A71-8FAE-055E-FED873F2B5D3}"/>
              </a:ext>
            </a:extLst>
          </p:cNvPr>
          <p:cNvSpPr>
            <a:spLocks noGrp="1"/>
          </p:cNvSpPr>
          <p:nvPr>
            <p:ph type="body" sz="quarter" idx="13" hasCustomPrompt="1"/>
          </p:nvPr>
        </p:nvSpPr>
        <p:spPr>
          <a:xfrm>
            <a:off x="2455966" y="240953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61" name="Text Placeholder 6">
            <a:extLst>
              <a:ext uri="{FF2B5EF4-FFF2-40B4-BE49-F238E27FC236}">
                <a16:creationId xmlns:a16="http://schemas.microsoft.com/office/drawing/2014/main" id="{982E59C2-5FF9-4701-27A3-5DB740430DCA}"/>
              </a:ext>
            </a:extLst>
          </p:cNvPr>
          <p:cNvSpPr>
            <a:spLocks noGrp="1"/>
          </p:cNvSpPr>
          <p:nvPr>
            <p:ph type="body" sz="quarter" idx="27" hasCustomPrompt="1"/>
          </p:nvPr>
        </p:nvSpPr>
        <p:spPr>
          <a:xfrm>
            <a:off x="2457241" y="2868940"/>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62" name="Text Placeholder 6">
            <a:extLst>
              <a:ext uri="{FF2B5EF4-FFF2-40B4-BE49-F238E27FC236}">
                <a16:creationId xmlns:a16="http://schemas.microsoft.com/office/drawing/2014/main" id="{BDB24324-8E29-35AF-2BA6-85195DDCAA1A}"/>
              </a:ext>
            </a:extLst>
          </p:cNvPr>
          <p:cNvSpPr>
            <a:spLocks noGrp="1"/>
          </p:cNvSpPr>
          <p:nvPr>
            <p:ph type="body" sz="quarter" idx="20" hasCustomPrompt="1"/>
          </p:nvPr>
        </p:nvSpPr>
        <p:spPr>
          <a:xfrm>
            <a:off x="3824344" y="1501926"/>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63" name="Text Placeholder 6">
            <a:extLst>
              <a:ext uri="{FF2B5EF4-FFF2-40B4-BE49-F238E27FC236}">
                <a16:creationId xmlns:a16="http://schemas.microsoft.com/office/drawing/2014/main" id="{1283F424-8E03-B928-E2CF-082D7016B038}"/>
              </a:ext>
            </a:extLst>
          </p:cNvPr>
          <p:cNvSpPr>
            <a:spLocks noGrp="1"/>
          </p:cNvSpPr>
          <p:nvPr>
            <p:ph type="body" sz="quarter" idx="14" hasCustomPrompt="1"/>
          </p:nvPr>
        </p:nvSpPr>
        <p:spPr>
          <a:xfrm>
            <a:off x="4014333" y="186259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64" name="Text Placeholder 6">
            <a:extLst>
              <a:ext uri="{FF2B5EF4-FFF2-40B4-BE49-F238E27FC236}">
                <a16:creationId xmlns:a16="http://schemas.microsoft.com/office/drawing/2014/main" id="{00713727-F479-FD6F-9044-30DBE7B8138B}"/>
              </a:ext>
            </a:extLst>
          </p:cNvPr>
          <p:cNvSpPr>
            <a:spLocks noGrp="1"/>
          </p:cNvSpPr>
          <p:nvPr>
            <p:ph type="body" sz="quarter" idx="40" hasCustomPrompt="1"/>
          </p:nvPr>
        </p:nvSpPr>
        <p:spPr>
          <a:xfrm>
            <a:off x="4016932" y="231398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65" name="Text Placeholder 6">
            <a:extLst>
              <a:ext uri="{FF2B5EF4-FFF2-40B4-BE49-F238E27FC236}">
                <a16:creationId xmlns:a16="http://schemas.microsoft.com/office/drawing/2014/main" id="{0B10D8D4-EA09-0F19-8573-6A45CF077328}"/>
              </a:ext>
            </a:extLst>
          </p:cNvPr>
          <p:cNvSpPr>
            <a:spLocks noGrp="1"/>
          </p:cNvSpPr>
          <p:nvPr>
            <p:ph type="body" sz="quarter" idx="21" hasCustomPrompt="1"/>
          </p:nvPr>
        </p:nvSpPr>
        <p:spPr>
          <a:xfrm>
            <a:off x="5411063" y="2039191"/>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66" name="Text Placeholder 6">
            <a:extLst>
              <a:ext uri="{FF2B5EF4-FFF2-40B4-BE49-F238E27FC236}">
                <a16:creationId xmlns:a16="http://schemas.microsoft.com/office/drawing/2014/main" id="{4A139E4B-680D-B423-C901-931E779E0D50}"/>
              </a:ext>
            </a:extLst>
          </p:cNvPr>
          <p:cNvSpPr>
            <a:spLocks noGrp="1"/>
          </p:cNvSpPr>
          <p:nvPr>
            <p:ph type="body" sz="quarter" idx="15" hasCustomPrompt="1"/>
          </p:nvPr>
        </p:nvSpPr>
        <p:spPr>
          <a:xfrm>
            <a:off x="5602196" y="240953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67" name="Text Placeholder 6">
            <a:extLst>
              <a:ext uri="{FF2B5EF4-FFF2-40B4-BE49-F238E27FC236}">
                <a16:creationId xmlns:a16="http://schemas.microsoft.com/office/drawing/2014/main" id="{C3D658E1-3FA6-1182-5C06-6A3454F751CF}"/>
              </a:ext>
            </a:extLst>
          </p:cNvPr>
          <p:cNvSpPr>
            <a:spLocks noGrp="1"/>
          </p:cNvSpPr>
          <p:nvPr>
            <p:ph type="body" sz="quarter" idx="28" hasCustomPrompt="1"/>
          </p:nvPr>
        </p:nvSpPr>
        <p:spPr>
          <a:xfrm>
            <a:off x="5597379" y="2868940"/>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68" name="Text Placeholder 6">
            <a:extLst>
              <a:ext uri="{FF2B5EF4-FFF2-40B4-BE49-F238E27FC236}">
                <a16:creationId xmlns:a16="http://schemas.microsoft.com/office/drawing/2014/main" id="{50652249-CE8B-2AB4-3A1E-981D170AC2DA}"/>
              </a:ext>
            </a:extLst>
          </p:cNvPr>
          <p:cNvSpPr>
            <a:spLocks noGrp="1"/>
          </p:cNvSpPr>
          <p:nvPr>
            <p:ph type="body" sz="quarter" idx="22" hasCustomPrompt="1"/>
          </p:nvPr>
        </p:nvSpPr>
        <p:spPr>
          <a:xfrm>
            <a:off x="6974920" y="1501926"/>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69" name="Text Placeholder 6">
            <a:extLst>
              <a:ext uri="{FF2B5EF4-FFF2-40B4-BE49-F238E27FC236}">
                <a16:creationId xmlns:a16="http://schemas.microsoft.com/office/drawing/2014/main" id="{A3C81BD3-F1B4-625C-B7F1-CE78F80A5CEE}"/>
              </a:ext>
            </a:extLst>
          </p:cNvPr>
          <p:cNvSpPr>
            <a:spLocks noGrp="1"/>
          </p:cNvSpPr>
          <p:nvPr>
            <p:ph type="body" sz="quarter" idx="16" hasCustomPrompt="1"/>
          </p:nvPr>
        </p:nvSpPr>
        <p:spPr>
          <a:xfrm>
            <a:off x="7178770" y="186259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70" name="Text Placeholder 6">
            <a:extLst>
              <a:ext uri="{FF2B5EF4-FFF2-40B4-BE49-F238E27FC236}">
                <a16:creationId xmlns:a16="http://schemas.microsoft.com/office/drawing/2014/main" id="{41344580-328E-A3E4-2AB2-3DEB7B0B6837}"/>
              </a:ext>
            </a:extLst>
          </p:cNvPr>
          <p:cNvSpPr>
            <a:spLocks noGrp="1"/>
          </p:cNvSpPr>
          <p:nvPr>
            <p:ph type="body" sz="quarter" idx="29" hasCustomPrompt="1"/>
          </p:nvPr>
        </p:nvSpPr>
        <p:spPr>
          <a:xfrm>
            <a:off x="7177427" y="231398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71" name="Text Placeholder 6">
            <a:extLst>
              <a:ext uri="{FF2B5EF4-FFF2-40B4-BE49-F238E27FC236}">
                <a16:creationId xmlns:a16="http://schemas.microsoft.com/office/drawing/2014/main" id="{38064372-68DA-FD84-49A9-F740BE7C91F1}"/>
              </a:ext>
            </a:extLst>
          </p:cNvPr>
          <p:cNvSpPr>
            <a:spLocks noGrp="1"/>
          </p:cNvSpPr>
          <p:nvPr>
            <p:ph type="body" sz="quarter" idx="23" hasCustomPrompt="1"/>
          </p:nvPr>
        </p:nvSpPr>
        <p:spPr>
          <a:xfrm>
            <a:off x="8592206" y="2039191"/>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72" name="Text Placeholder 6">
            <a:extLst>
              <a:ext uri="{FF2B5EF4-FFF2-40B4-BE49-F238E27FC236}">
                <a16:creationId xmlns:a16="http://schemas.microsoft.com/office/drawing/2014/main" id="{4FC7CD8E-EAD8-8A78-814B-2A23436ED545}"/>
              </a:ext>
            </a:extLst>
          </p:cNvPr>
          <p:cNvSpPr>
            <a:spLocks noGrp="1"/>
          </p:cNvSpPr>
          <p:nvPr>
            <p:ph type="body" sz="quarter" idx="17" hasCustomPrompt="1"/>
          </p:nvPr>
        </p:nvSpPr>
        <p:spPr>
          <a:xfrm>
            <a:off x="8766633" y="240953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73" name="Text Placeholder 6">
            <a:extLst>
              <a:ext uri="{FF2B5EF4-FFF2-40B4-BE49-F238E27FC236}">
                <a16:creationId xmlns:a16="http://schemas.microsoft.com/office/drawing/2014/main" id="{E2DA73E3-1C69-D253-B440-E7CFAE8812C0}"/>
              </a:ext>
            </a:extLst>
          </p:cNvPr>
          <p:cNvSpPr>
            <a:spLocks noGrp="1"/>
          </p:cNvSpPr>
          <p:nvPr>
            <p:ph type="body" sz="quarter" idx="30" hasCustomPrompt="1"/>
          </p:nvPr>
        </p:nvSpPr>
        <p:spPr>
          <a:xfrm>
            <a:off x="8767012" y="2868940"/>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74" name="Text Placeholder 6">
            <a:extLst>
              <a:ext uri="{FF2B5EF4-FFF2-40B4-BE49-F238E27FC236}">
                <a16:creationId xmlns:a16="http://schemas.microsoft.com/office/drawing/2014/main" id="{6FCFD3E7-F4E0-9FE3-4D16-1A35A4AA4214}"/>
              </a:ext>
            </a:extLst>
          </p:cNvPr>
          <p:cNvSpPr>
            <a:spLocks noGrp="1"/>
          </p:cNvSpPr>
          <p:nvPr>
            <p:ph type="body" sz="quarter" idx="24" hasCustomPrompt="1"/>
          </p:nvPr>
        </p:nvSpPr>
        <p:spPr>
          <a:xfrm>
            <a:off x="10172550" y="1501926"/>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75" name="Text Placeholder 6">
            <a:extLst>
              <a:ext uri="{FF2B5EF4-FFF2-40B4-BE49-F238E27FC236}">
                <a16:creationId xmlns:a16="http://schemas.microsoft.com/office/drawing/2014/main" id="{10D92381-FD4C-43D7-D663-5FBC6D093DF0}"/>
              </a:ext>
            </a:extLst>
          </p:cNvPr>
          <p:cNvSpPr>
            <a:spLocks noGrp="1"/>
          </p:cNvSpPr>
          <p:nvPr>
            <p:ph type="body" sz="quarter" idx="39" hasCustomPrompt="1"/>
          </p:nvPr>
        </p:nvSpPr>
        <p:spPr>
          <a:xfrm>
            <a:off x="10354496" y="1862598"/>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76" name="Text Placeholder 6">
            <a:extLst>
              <a:ext uri="{FF2B5EF4-FFF2-40B4-BE49-F238E27FC236}">
                <a16:creationId xmlns:a16="http://schemas.microsoft.com/office/drawing/2014/main" id="{A3255FC2-2337-7C97-D3EC-6CF733FDED49}"/>
              </a:ext>
            </a:extLst>
          </p:cNvPr>
          <p:cNvSpPr>
            <a:spLocks noGrp="1"/>
          </p:cNvSpPr>
          <p:nvPr>
            <p:ph type="body" sz="quarter" idx="31" hasCustomPrompt="1"/>
          </p:nvPr>
        </p:nvSpPr>
        <p:spPr>
          <a:xfrm>
            <a:off x="10356297" y="231398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77" name="Picture Placeholder 33">
            <a:extLst>
              <a:ext uri="{FF2B5EF4-FFF2-40B4-BE49-F238E27FC236}">
                <a16:creationId xmlns:a16="http://schemas.microsoft.com/office/drawing/2014/main" id="{511DA634-9085-2CB4-874A-2275474AF236}"/>
              </a:ext>
            </a:extLst>
          </p:cNvPr>
          <p:cNvSpPr>
            <a:spLocks noGrp="1"/>
          </p:cNvSpPr>
          <p:nvPr>
            <p:ph type="pic" sz="quarter" idx="32"/>
          </p:nvPr>
        </p:nvSpPr>
        <p:spPr>
          <a:xfrm>
            <a:off x="759232" y="3652287"/>
            <a:ext cx="1581295" cy="2555204"/>
          </a:xfrm>
        </p:spPr>
        <p:txBody>
          <a:bodyPr anchor="ctr">
            <a:normAutofit/>
          </a:bodyPr>
          <a:lstStyle>
            <a:lvl1pPr marL="0" indent="0" algn="ctr">
              <a:buNone/>
              <a:defRPr sz="1600"/>
            </a:lvl1pPr>
          </a:lstStyle>
          <a:p>
            <a:endParaRPr lang="en-US" dirty="0"/>
          </a:p>
        </p:txBody>
      </p:sp>
      <p:sp>
        <p:nvSpPr>
          <p:cNvPr id="78" name="Picture Placeholder 33">
            <a:extLst>
              <a:ext uri="{FF2B5EF4-FFF2-40B4-BE49-F238E27FC236}">
                <a16:creationId xmlns:a16="http://schemas.microsoft.com/office/drawing/2014/main" id="{9CB109FA-44F0-57FF-5A22-5F2C1DEED72C}"/>
              </a:ext>
            </a:extLst>
          </p:cNvPr>
          <p:cNvSpPr>
            <a:spLocks noGrp="1"/>
          </p:cNvSpPr>
          <p:nvPr>
            <p:ph type="pic" sz="quarter" idx="34"/>
          </p:nvPr>
        </p:nvSpPr>
        <p:spPr>
          <a:xfrm>
            <a:off x="2367280" y="4184005"/>
            <a:ext cx="1512487" cy="2023486"/>
          </a:xfrm>
        </p:spPr>
        <p:txBody>
          <a:bodyPr anchor="ctr">
            <a:normAutofit/>
          </a:bodyPr>
          <a:lstStyle>
            <a:lvl1pPr marL="0" indent="0" algn="ctr">
              <a:buNone/>
              <a:defRPr sz="1600"/>
            </a:lvl1pPr>
          </a:lstStyle>
          <a:p>
            <a:endParaRPr lang="en-US" dirty="0"/>
          </a:p>
        </p:txBody>
      </p:sp>
      <p:sp>
        <p:nvSpPr>
          <p:cNvPr id="79" name="Picture Placeholder 33">
            <a:extLst>
              <a:ext uri="{FF2B5EF4-FFF2-40B4-BE49-F238E27FC236}">
                <a16:creationId xmlns:a16="http://schemas.microsoft.com/office/drawing/2014/main" id="{FFB2E5DD-2234-E03B-6CBF-CFC837AE39A2}"/>
              </a:ext>
            </a:extLst>
          </p:cNvPr>
          <p:cNvSpPr>
            <a:spLocks noGrp="1"/>
          </p:cNvSpPr>
          <p:nvPr>
            <p:ph type="pic" sz="quarter" idx="35"/>
          </p:nvPr>
        </p:nvSpPr>
        <p:spPr>
          <a:xfrm>
            <a:off x="3900819" y="3652287"/>
            <a:ext cx="1555734" cy="2555204"/>
          </a:xfrm>
        </p:spPr>
        <p:txBody>
          <a:bodyPr anchor="ctr">
            <a:normAutofit/>
          </a:bodyPr>
          <a:lstStyle>
            <a:lvl1pPr marL="0" indent="0" algn="ctr">
              <a:buNone/>
              <a:defRPr sz="1600"/>
            </a:lvl1pPr>
          </a:lstStyle>
          <a:p>
            <a:endParaRPr lang="en-US" dirty="0"/>
          </a:p>
        </p:txBody>
      </p:sp>
      <p:sp>
        <p:nvSpPr>
          <p:cNvPr id="80" name="Picture Placeholder 33">
            <a:extLst>
              <a:ext uri="{FF2B5EF4-FFF2-40B4-BE49-F238E27FC236}">
                <a16:creationId xmlns:a16="http://schemas.microsoft.com/office/drawing/2014/main" id="{026BC5D8-CEBE-AAAB-FE19-606702345CF7}"/>
              </a:ext>
            </a:extLst>
          </p:cNvPr>
          <p:cNvSpPr>
            <a:spLocks noGrp="1"/>
          </p:cNvSpPr>
          <p:nvPr>
            <p:ph type="pic" sz="quarter" idx="36"/>
          </p:nvPr>
        </p:nvSpPr>
        <p:spPr>
          <a:xfrm>
            <a:off x="5478124" y="4184005"/>
            <a:ext cx="1602043" cy="2023486"/>
          </a:xfrm>
        </p:spPr>
        <p:txBody>
          <a:bodyPr anchor="ctr">
            <a:normAutofit/>
          </a:bodyPr>
          <a:lstStyle>
            <a:lvl1pPr marL="0" indent="0" algn="ctr">
              <a:buNone/>
              <a:defRPr sz="1600"/>
            </a:lvl1pPr>
          </a:lstStyle>
          <a:p>
            <a:endParaRPr lang="en-US" dirty="0"/>
          </a:p>
        </p:txBody>
      </p:sp>
      <p:sp>
        <p:nvSpPr>
          <p:cNvPr id="81" name="Picture Placeholder 33">
            <a:extLst>
              <a:ext uri="{FF2B5EF4-FFF2-40B4-BE49-F238E27FC236}">
                <a16:creationId xmlns:a16="http://schemas.microsoft.com/office/drawing/2014/main" id="{52C41659-A86F-5136-F889-D7C8D5E8FD05}"/>
              </a:ext>
            </a:extLst>
          </p:cNvPr>
          <p:cNvSpPr>
            <a:spLocks noGrp="1"/>
          </p:cNvSpPr>
          <p:nvPr>
            <p:ph type="pic" sz="quarter" idx="37"/>
          </p:nvPr>
        </p:nvSpPr>
        <p:spPr>
          <a:xfrm>
            <a:off x="7100317" y="3652287"/>
            <a:ext cx="1542438" cy="2555204"/>
          </a:xfrm>
        </p:spPr>
        <p:txBody>
          <a:bodyPr anchor="ctr">
            <a:normAutofit/>
          </a:bodyPr>
          <a:lstStyle>
            <a:lvl1pPr marL="0" indent="0" algn="ctr">
              <a:buNone/>
              <a:defRPr sz="1600"/>
            </a:lvl1pPr>
          </a:lstStyle>
          <a:p>
            <a:endParaRPr lang="en-US" dirty="0"/>
          </a:p>
        </p:txBody>
      </p:sp>
      <p:sp>
        <p:nvSpPr>
          <p:cNvPr id="82" name="Picture Placeholder 33">
            <a:extLst>
              <a:ext uri="{FF2B5EF4-FFF2-40B4-BE49-F238E27FC236}">
                <a16:creationId xmlns:a16="http://schemas.microsoft.com/office/drawing/2014/main" id="{A2C24292-B06C-46D8-06AA-9815ED8AD94B}"/>
              </a:ext>
            </a:extLst>
          </p:cNvPr>
          <p:cNvSpPr>
            <a:spLocks noGrp="1"/>
          </p:cNvSpPr>
          <p:nvPr>
            <p:ph type="pic" sz="quarter" idx="38"/>
          </p:nvPr>
        </p:nvSpPr>
        <p:spPr>
          <a:xfrm>
            <a:off x="8669923" y="4194440"/>
            <a:ext cx="1570004" cy="2013051"/>
          </a:xfrm>
        </p:spPr>
        <p:txBody>
          <a:bodyPr anchor="ctr">
            <a:normAutofit/>
          </a:bodyPr>
          <a:lstStyle>
            <a:lvl1pPr marL="0" indent="0" algn="ctr">
              <a:buNone/>
              <a:defRPr sz="1600"/>
            </a:lvl1pPr>
          </a:lstStyle>
          <a:p>
            <a:endParaRPr lang="en-US" dirty="0"/>
          </a:p>
        </p:txBody>
      </p:sp>
      <p:sp>
        <p:nvSpPr>
          <p:cNvPr id="83" name="Picture Placeholder 33">
            <a:extLst>
              <a:ext uri="{FF2B5EF4-FFF2-40B4-BE49-F238E27FC236}">
                <a16:creationId xmlns:a16="http://schemas.microsoft.com/office/drawing/2014/main" id="{11C16626-F49E-B63B-FDB4-43FB226F088C}"/>
              </a:ext>
            </a:extLst>
          </p:cNvPr>
          <p:cNvSpPr>
            <a:spLocks noGrp="1"/>
          </p:cNvSpPr>
          <p:nvPr>
            <p:ph type="pic" sz="quarter" idx="33"/>
          </p:nvPr>
        </p:nvSpPr>
        <p:spPr>
          <a:xfrm>
            <a:off x="10260048" y="3652287"/>
            <a:ext cx="1552723" cy="2555204"/>
          </a:xfrm>
        </p:spPr>
        <p:txBody>
          <a:bodyPr anchor="ctr">
            <a:normAutofit/>
          </a:bodyPr>
          <a:lstStyle>
            <a:lvl1pPr marL="0" indent="0" algn="ctr">
              <a:buNone/>
              <a:defRPr sz="1600"/>
            </a:lvl1pPr>
          </a:lstStyle>
          <a:p>
            <a:endParaRPr lang="en-US" dirty="0"/>
          </a:p>
        </p:txBody>
      </p:sp>
      <p:sp>
        <p:nvSpPr>
          <p:cNvPr id="84" name="Oval 83">
            <a:extLst>
              <a:ext uri="{FF2B5EF4-FFF2-40B4-BE49-F238E27FC236}">
                <a16:creationId xmlns:a16="http://schemas.microsoft.com/office/drawing/2014/main" id="{84D3D2FD-1D10-B640-6E29-4DD91CFC2650}"/>
              </a:ext>
              <a:ext uri="{C183D7F6-B498-43B3-948B-1728B52AA6E4}">
                <adec:decorative xmlns:adec="http://schemas.microsoft.com/office/drawing/2017/decorative" val="1"/>
              </a:ext>
            </a:extLst>
          </p:cNvPr>
          <p:cNvSpPr/>
          <p:nvPr userDrawn="1"/>
        </p:nvSpPr>
        <p:spPr>
          <a:xfrm>
            <a:off x="671404" y="2020534"/>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C02FF94B-EFE9-4691-7D2D-9EB7CD43E69A}"/>
              </a:ext>
              <a:ext uri="{C183D7F6-B498-43B3-948B-1728B52AA6E4}">
                <adec:decorative xmlns:adec="http://schemas.microsoft.com/office/drawing/2017/decorative" val="1"/>
              </a:ext>
            </a:extLst>
          </p:cNvPr>
          <p:cNvSpPr/>
          <p:nvPr userDrawn="1"/>
        </p:nvSpPr>
        <p:spPr>
          <a:xfrm>
            <a:off x="2269516" y="2554713"/>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id="{70DA3EFC-0804-2E96-9844-282EC8811BA7}"/>
              </a:ext>
              <a:ext uri="{C183D7F6-B498-43B3-948B-1728B52AA6E4}">
                <adec:decorative xmlns:adec="http://schemas.microsoft.com/office/drawing/2017/decorative" val="1"/>
              </a:ext>
            </a:extLst>
          </p:cNvPr>
          <p:cNvSpPr/>
          <p:nvPr userDrawn="1"/>
        </p:nvSpPr>
        <p:spPr>
          <a:xfrm>
            <a:off x="10155633" y="2020534"/>
            <a:ext cx="164452" cy="164592"/>
          </a:xfrm>
          <a:prstGeom prst="ellipse">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id="{7DD89A7C-0F1E-6F47-524C-E5D674C7FE76}"/>
              </a:ext>
              <a:ext uri="{C183D7F6-B498-43B3-948B-1728B52AA6E4}">
                <adec:decorative xmlns:adec="http://schemas.microsoft.com/office/drawing/2017/decorative" val="1"/>
              </a:ext>
            </a:extLst>
          </p:cNvPr>
          <p:cNvSpPr/>
          <p:nvPr userDrawn="1"/>
        </p:nvSpPr>
        <p:spPr>
          <a:xfrm>
            <a:off x="8566892" y="2536591"/>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a:extLst>
              <a:ext uri="{FF2B5EF4-FFF2-40B4-BE49-F238E27FC236}">
                <a16:creationId xmlns:a16="http://schemas.microsoft.com/office/drawing/2014/main" id="{A893250B-1ECB-5088-78D0-8F16924C5026}"/>
              </a:ext>
              <a:ext uri="{C183D7F6-B498-43B3-948B-1728B52AA6E4}">
                <adec:decorative xmlns:adec="http://schemas.microsoft.com/office/drawing/2017/decorative" val="1"/>
              </a:ext>
            </a:extLst>
          </p:cNvPr>
          <p:cNvSpPr/>
          <p:nvPr userDrawn="1"/>
        </p:nvSpPr>
        <p:spPr>
          <a:xfrm>
            <a:off x="6996315" y="2020534"/>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a:extLst>
              <a:ext uri="{FF2B5EF4-FFF2-40B4-BE49-F238E27FC236}">
                <a16:creationId xmlns:a16="http://schemas.microsoft.com/office/drawing/2014/main" id="{6E7506AE-1806-23D5-C06C-2424DAB7CE39}"/>
              </a:ext>
              <a:ext uri="{C183D7F6-B498-43B3-948B-1728B52AA6E4}">
                <adec:decorative xmlns:adec="http://schemas.microsoft.com/office/drawing/2017/decorative" val="1"/>
              </a:ext>
            </a:extLst>
          </p:cNvPr>
          <p:cNvSpPr/>
          <p:nvPr userDrawn="1"/>
        </p:nvSpPr>
        <p:spPr>
          <a:xfrm>
            <a:off x="5379997" y="2556472"/>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EAA1A1B1-C4F9-0B08-1B68-30E9529FBA23}"/>
              </a:ext>
              <a:ext uri="{C183D7F6-B498-43B3-948B-1728B52AA6E4}">
                <adec:decorative xmlns:adec="http://schemas.microsoft.com/office/drawing/2017/decorative" val="1"/>
              </a:ext>
            </a:extLst>
          </p:cNvPr>
          <p:cNvSpPr/>
          <p:nvPr userDrawn="1"/>
        </p:nvSpPr>
        <p:spPr>
          <a:xfrm>
            <a:off x="3797541" y="2020534"/>
            <a:ext cx="164452" cy="164592"/>
          </a:xfrm>
          <a:prstGeom prst="ellipse">
            <a:avLst/>
          </a:prstGeom>
          <a:solidFill>
            <a:srgbClr val="9CC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1" name="Straight Connector 90">
            <a:extLst>
              <a:ext uri="{FF2B5EF4-FFF2-40B4-BE49-F238E27FC236}">
                <a16:creationId xmlns:a16="http://schemas.microsoft.com/office/drawing/2014/main" id="{B5FB84FC-49E3-2F96-9201-000AFB705AF1}"/>
              </a:ext>
              <a:ext uri="{C183D7F6-B498-43B3-948B-1728B52AA6E4}">
                <adec:decorative xmlns:adec="http://schemas.microsoft.com/office/drawing/2017/decorative" val="1"/>
              </a:ext>
            </a:extLst>
          </p:cNvPr>
          <p:cNvCxnSpPr>
            <a:cxnSpLocks/>
          </p:cNvCxnSpPr>
          <p:nvPr userDrawn="1"/>
        </p:nvCxnSpPr>
        <p:spPr>
          <a:xfrm>
            <a:off x="743798" y="2254288"/>
            <a:ext cx="0"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271C0FEB-F2B8-D063-FA09-720E6FF073EC}"/>
              </a:ext>
              <a:ext uri="{C183D7F6-B498-43B3-948B-1728B52AA6E4}">
                <adec:decorative xmlns:adec="http://schemas.microsoft.com/office/drawing/2017/decorative" val="1"/>
              </a:ext>
            </a:extLst>
          </p:cNvPr>
          <p:cNvCxnSpPr>
            <a:cxnSpLocks/>
          </p:cNvCxnSpPr>
          <p:nvPr userDrawn="1"/>
        </p:nvCxnSpPr>
        <p:spPr>
          <a:xfrm>
            <a:off x="2351663" y="2788467"/>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CEAF17A-3799-352D-6DF5-B6256A260789}"/>
              </a:ext>
              <a:ext uri="{C183D7F6-B498-43B3-948B-1728B52AA6E4}">
                <adec:decorative xmlns:adec="http://schemas.microsoft.com/office/drawing/2017/decorative" val="1"/>
              </a:ext>
            </a:extLst>
          </p:cNvPr>
          <p:cNvCxnSpPr>
            <a:cxnSpLocks/>
          </p:cNvCxnSpPr>
          <p:nvPr userDrawn="1"/>
        </p:nvCxnSpPr>
        <p:spPr>
          <a:xfrm>
            <a:off x="10239953" y="2254288"/>
            <a:ext cx="4829" cy="3963179"/>
          </a:xfrm>
          <a:prstGeom prst="line">
            <a:avLst/>
          </a:prstGeom>
          <a:ln w="25400">
            <a:solidFill>
              <a:srgbClr val="9CCB3B"/>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406DCE3-A62A-A1CD-B0BD-E68A19A08C7E}"/>
              </a:ext>
              <a:ext uri="{C183D7F6-B498-43B3-948B-1728B52AA6E4}">
                <adec:decorative xmlns:adec="http://schemas.microsoft.com/office/drawing/2017/decorative" val="1"/>
              </a:ext>
            </a:extLst>
          </p:cNvPr>
          <p:cNvCxnSpPr>
            <a:cxnSpLocks/>
          </p:cNvCxnSpPr>
          <p:nvPr userDrawn="1"/>
        </p:nvCxnSpPr>
        <p:spPr>
          <a:xfrm>
            <a:off x="8651137" y="2788467"/>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7FF200A-4726-0A09-B069-112D96DF2AD5}"/>
              </a:ext>
              <a:ext uri="{C183D7F6-B498-43B3-948B-1728B52AA6E4}">
                <adec:decorative xmlns:adec="http://schemas.microsoft.com/office/drawing/2017/decorative" val="1"/>
              </a:ext>
            </a:extLst>
          </p:cNvPr>
          <p:cNvCxnSpPr>
            <a:cxnSpLocks/>
          </p:cNvCxnSpPr>
          <p:nvPr userDrawn="1"/>
        </p:nvCxnSpPr>
        <p:spPr>
          <a:xfrm flipH="1">
            <a:off x="7078541" y="2254288"/>
            <a:ext cx="4439"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CC0E6EF-C425-B986-281D-C2F8B7B91205}"/>
              </a:ext>
              <a:ext uri="{C183D7F6-B498-43B3-948B-1728B52AA6E4}">
                <adec:decorative xmlns:adec="http://schemas.microsoft.com/office/drawing/2017/decorative" val="1"/>
              </a:ext>
            </a:extLst>
          </p:cNvPr>
          <p:cNvCxnSpPr>
            <a:cxnSpLocks/>
          </p:cNvCxnSpPr>
          <p:nvPr userDrawn="1"/>
        </p:nvCxnSpPr>
        <p:spPr>
          <a:xfrm>
            <a:off x="5463674" y="2788467"/>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9034E45-7CB2-F9C7-4855-CAE9A50B939B}"/>
              </a:ext>
              <a:ext uri="{C183D7F6-B498-43B3-948B-1728B52AA6E4}">
                <adec:decorative xmlns:adec="http://schemas.microsoft.com/office/drawing/2017/decorative" val="1"/>
              </a:ext>
            </a:extLst>
          </p:cNvPr>
          <p:cNvCxnSpPr>
            <a:cxnSpLocks/>
          </p:cNvCxnSpPr>
          <p:nvPr userDrawn="1"/>
        </p:nvCxnSpPr>
        <p:spPr>
          <a:xfrm>
            <a:off x="3872531" y="2254288"/>
            <a:ext cx="0"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058307C2-269E-6B46-9210-24C46DB68A7C}"/>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Footer Placeholder 5">
            <a:extLst>
              <a:ext uri="{FF2B5EF4-FFF2-40B4-BE49-F238E27FC236}">
                <a16:creationId xmlns:a16="http://schemas.microsoft.com/office/drawing/2014/main" id="{9786AE96-593E-3F4B-956A-36180B15DE2A}"/>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3" name="Slide Number Placeholder 6">
            <a:extLst>
              <a:ext uri="{FF2B5EF4-FFF2-40B4-BE49-F238E27FC236}">
                <a16:creationId xmlns:a16="http://schemas.microsoft.com/office/drawing/2014/main" id="{8594D8FC-9BA2-7B43-8255-2E9B93557D9F}"/>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3619676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8209FDD1-20F6-A041-84EF-F23B06693DDB}"/>
              </a:ext>
            </a:extLst>
          </p:cNvPr>
          <p:cNvSpPr/>
          <p:nvPr userDrawn="1"/>
        </p:nvSpPr>
        <p:spPr>
          <a:xfrm>
            <a:off x="0" y="6217467"/>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Footer Placeholder 5">
            <a:extLst>
              <a:ext uri="{FF2B5EF4-FFF2-40B4-BE49-F238E27FC236}">
                <a16:creationId xmlns:a16="http://schemas.microsoft.com/office/drawing/2014/main" id="{8FE732FD-3F1B-8C41-AABB-86AC72BB8815}"/>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6" name="Slide Number Placeholder 6">
            <a:extLst>
              <a:ext uri="{FF2B5EF4-FFF2-40B4-BE49-F238E27FC236}">
                <a16:creationId xmlns:a16="http://schemas.microsoft.com/office/drawing/2014/main" id="{70483349-AF9B-3144-ABCA-85EEF730D8A6}"/>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780969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Edit Master text styles</a:t>
            </a:r>
          </a:p>
        </p:txBody>
      </p:sp>
      <p:sp>
        <p:nvSpPr>
          <p:cNvPr id="8" name="Rectangle 7">
            <a:extLst>
              <a:ext uri="{FF2B5EF4-FFF2-40B4-BE49-F238E27FC236}">
                <a16:creationId xmlns:a16="http://schemas.microsoft.com/office/drawing/2014/main" id="{2193E3B2-14A7-1448-8CD6-3BBB6DBF6AA9}"/>
              </a:ext>
            </a:extLst>
          </p:cNvPr>
          <p:cNvSpPr/>
          <p:nvPr userDrawn="1"/>
        </p:nvSpPr>
        <p:spPr>
          <a:xfrm>
            <a:off x="0" y="6219913"/>
            <a:ext cx="12192000" cy="638087"/>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Footer Placeholder 5">
            <a:extLst>
              <a:ext uri="{FF2B5EF4-FFF2-40B4-BE49-F238E27FC236}">
                <a16:creationId xmlns:a16="http://schemas.microsoft.com/office/drawing/2014/main" id="{8C2B3DFD-A919-2547-BB50-41E59A3595DB}"/>
              </a:ext>
            </a:extLst>
          </p:cNvPr>
          <p:cNvSpPr>
            <a:spLocks noGrp="1"/>
          </p:cNvSpPr>
          <p:nvPr>
            <p:ph type="ftr" sz="quarter" idx="11"/>
          </p:nvPr>
        </p:nvSpPr>
        <p:spPr>
          <a:xfrm>
            <a:off x="402264" y="6431775"/>
            <a:ext cx="8061251" cy="273050"/>
          </a:xfrm>
        </p:spPr>
        <p:txBody>
          <a:bodyPr/>
          <a:lstStyle>
            <a:lvl1pPr algn="l">
              <a:defRPr sz="1100" kern="1000" spc="250" baseline="0">
                <a:solidFill>
                  <a:schemeClr val="bg1"/>
                </a:solidFill>
              </a:defRPr>
            </a:lvl1pPr>
          </a:lstStyle>
          <a:p>
            <a:r>
              <a:rPr lang="en-US" dirty="0"/>
              <a:t>UNIVERSITY OF SOUTH FLORIDA</a:t>
            </a:r>
          </a:p>
        </p:txBody>
      </p:sp>
      <p:sp>
        <p:nvSpPr>
          <p:cNvPr id="14" name="Slide Number Placeholder 6">
            <a:extLst>
              <a:ext uri="{FF2B5EF4-FFF2-40B4-BE49-F238E27FC236}">
                <a16:creationId xmlns:a16="http://schemas.microsoft.com/office/drawing/2014/main" id="{5E3EBCA8-C9B6-4146-BA77-60B44AEC750E}"/>
              </a:ext>
            </a:extLst>
          </p:cNvPr>
          <p:cNvSpPr>
            <a:spLocks noGrp="1"/>
          </p:cNvSpPr>
          <p:nvPr>
            <p:ph type="sldNum" sz="quarter" idx="12"/>
          </p:nvPr>
        </p:nvSpPr>
        <p:spPr>
          <a:xfrm>
            <a:off x="11380971" y="6402431"/>
            <a:ext cx="431800" cy="273050"/>
          </a:xfrm>
        </p:spPr>
        <p:txBody>
          <a:bodyPr/>
          <a:lstStyle>
            <a:lvl1pPr>
              <a:defRPr>
                <a:solidFill>
                  <a:schemeClr val="bg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320481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E687FF-D228-AF49-87D5-A473DBACE8EB}" type="datetime1">
              <a:rPr lang="en-US" smtClean="0"/>
              <a:t>6/17/2026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UNIVERSITY OF SOUTH FLORIDA</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B0964-E4AE-1949-A7E1-C41B06CBF5FF}" type="slidenum">
              <a:rPr lang="en-US" smtClean="0"/>
              <a:t>‹#›</a:t>
            </a:fld>
            <a:endParaRPr lang="en-US"/>
          </a:p>
        </p:txBody>
      </p:sp>
    </p:spTree>
    <p:extLst>
      <p:ext uri="{BB962C8B-B14F-4D97-AF65-F5344CB8AC3E}">
        <p14:creationId xmlns:p14="http://schemas.microsoft.com/office/powerpoint/2010/main" val="380250037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77" r:id="rId3"/>
    <p:sldLayoutId id="2147483662" r:id="rId4"/>
    <p:sldLayoutId id="2147483664" r:id="rId5"/>
    <p:sldLayoutId id="2147483663" r:id="rId6"/>
    <p:sldLayoutId id="2147483686" r:id="rId7"/>
    <p:sldLayoutId id="2147483665" r:id="rId8"/>
    <p:sldLayoutId id="2147483668" r:id="rId9"/>
    <p:sldLayoutId id="2147483669" r:id="rId10"/>
    <p:sldLayoutId id="2147483678" r:id="rId11"/>
    <p:sldLayoutId id="2147483679" r:id="rId12"/>
    <p:sldLayoutId id="2147483680" r:id="rId13"/>
    <p:sldLayoutId id="2147483681" r:id="rId14"/>
    <p:sldLayoutId id="2147483666" r:id="rId15"/>
    <p:sldLayoutId id="2147483705" r:id="rId16"/>
    <p:sldLayoutId id="2147483674" r:id="rId17"/>
    <p:sldLayoutId id="2147483675" r:id="rId18"/>
    <p:sldLayoutId id="2147483682" r:id="rId19"/>
    <p:sldLayoutId id="2147483683" r:id="rId20"/>
    <p:sldLayoutId id="2147483684" r:id="rId21"/>
    <p:sldLayoutId id="2147483667" r:id="rId22"/>
    <p:sldLayoutId id="2147483670" r:id="rId23"/>
    <p:sldLayoutId id="2147483685" r:id="rId24"/>
    <p:sldLayoutId id="2147483707" r:id="rId25"/>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1AE35D-C63F-DAB3-34C4-CF92D1261B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FD0DF1-7370-EBF9-3C2F-8741DEB05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41E94-056B-D255-6A3D-7C819A112D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41EB7AF-B073-BC49-B790-176AF95CE820}" type="datetimeFigureOut">
              <a:rPr lang="en-US" smtClean="0"/>
              <a:t>6/17/2026</a:t>
            </a:fld>
            <a:endParaRPr lang="en-US"/>
          </a:p>
        </p:txBody>
      </p:sp>
      <p:sp>
        <p:nvSpPr>
          <p:cNvPr id="5" name="Footer Placeholder 4">
            <a:extLst>
              <a:ext uri="{FF2B5EF4-FFF2-40B4-BE49-F238E27FC236}">
                <a16:creationId xmlns:a16="http://schemas.microsoft.com/office/drawing/2014/main" id="{DAC29FBE-42E5-C1B7-FFE8-9FDF8FAC4F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DA74B7F-CE1A-7A9E-9734-392D57625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FA3DD08-3263-3040-88E9-7B48CC493D62}" type="slidenum">
              <a:rPr lang="en-US" smtClean="0"/>
              <a:t>‹#›</a:t>
            </a:fld>
            <a:endParaRPr lang="en-US"/>
          </a:p>
        </p:txBody>
      </p:sp>
    </p:spTree>
    <p:extLst>
      <p:ext uri="{BB962C8B-B14F-4D97-AF65-F5344CB8AC3E}">
        <p14:creationId xmlns:p14="http://schemas.microsoft.com/office/powerpoint/2010/main" val="2820139765"/>
      </p:ext>
    </p:extLst>
  </p:cSld>
  <p:clrMap bg1="lt1" tx1="dk1" bg2="lt2" tx2="dk2" accent1="accent1" accent2="accent2" accent3="accent3" accent4="accent4" accent5="accent5" accent6="accent6" hlink="hlink" folHlink="folHlink"/>
  <p:sldLayoutIdLst>
    <p:sldLayoutId id="2147483689" r:id="rId1"/>
    <p:sldLayoutId id="2147483699" r:id="rId2"/>
    <p:sldLayoutId id="2147483700" r:id="rId3"/>
    <p:sldLayoutId id="2147483701" r:id="rId4"/>
    <p:sldLayoutId id="2147483702" r:id="rId5"/>
    <p:sldLayoutId id="2147483703" r:id="rId6"/>
    <p:sldLayoutId id="2147483694" r:id="rId7"/>
    <p:sldLayoutId id="2147483704" r:id="rId8"/>
    <p:sldLayoutId id="2147483690" r:id="rId9"/>
    <p:sldLayoutId id="2147483691" r:id="rId10"/>
    <p:sldLayoutId id="2147483692" r:id="rId11"/>
    <p:sldLayoutId id="2147483693" r:id="rId12"/>
    <p:sldLayoutId id="2147483695" r:id="rId13"/>
    <p:sldLayoutId id="2147483696" r:id="rId14"/>
    <p:sldLayoutId id="2147483697" r:id="rId15"/>
    <p:sldLayoutId id="214748369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15.xml"/><Relationship Id="rId1" Type="http://schemas.openxmlformats.org/officeDocument/2006/relationships/slideLayout" Target="../slideLayouts/slideLayout22.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16.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svg"/><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svg"/><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jpeg"/><Relationship Id="rId21" Type="http://schemas.openxmlformats.org/officeDocument/2006/relationships/image" Target="../media/image30.png"/><Relationship Id="rId7" Type="http://schemas.openxmlformats.org/officeDocument/2006/relationships/image" Target="../media/image16.jpe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5.xml"/><Relationship Id="rId16" Type="http://schemas.openxmlformats.org/officeDocument/2006/relationships/image" Target="../media/image25.png"/><Relationship Id="rId20" Type="http://schemas.openxmlformats.org/officeDocument/2006/relationships/image" Target="../media/image29.jpeg"/><Relationship Id="rId1" Type="http://schemas.openxmlformats.org/officeDocument/2006/relationships/slideLayout" Target="../slideLayouts/slideLayout22.xml"/><Relationship Id="rId6" Type="http://schemas.openxmlformats.org/officeDocument/2006/relationships/image" Target="../media/image15.jpeg"/><Relationship Id="rId11" Type="http://schemas.openxmlformats.org/officeDocument/2006/relationships/image" Target="../media/image20.pn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jpe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15.jpe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13.jpeg"/><Relationship Id="rId11" Type="http://schemas.openxmlformats.org/officeDocument/2006/relationships/image" Target="../media/image36.png"/><Relationship Id="rId5" Type="http://schemas.openxmlformats.org/officeDocument/2006/relationships/image" Target="../media/image31.png"/><Relationship Id="rId10" Type="http://schemas.openxmlformats.org/officeDocument/2006/relationships/image" Target="../media/image35.png"/><Relationship Id="rId4" Type="http://schemas.openxmlformats.org/officeDocument/2006/relationships/image" Target="../media/image18.jpeg"/><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3B0C2-6861-7EAA-9C55-BE8D935B53A9}"/>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75BD9A15-48D4-23C9-1CB9-DA5CF0461BF9}"/>
              </a:ext>
            </a:extLst>
          </p:cNvPr>
          <p:cNvSpPr txBox="1"/>
          <p:nvPr/>
        </p:nvSpPr>
        <p:spPr>
          <a:xfrm>
            <a:off x="5486400" y="1253067"/>
            <a:ext cx="184731" cy="369332"/>
          </a:xfrm>
          <a:prstGeom prst="rect">
            <a:avLst/>
          </a:prstGeom>
          <a:noFill/>
        </p:spPr>
        <p:txBody>
          <a:bodyPr wrap="none" rtlCol="0">
            <a:spAutoFit/>
          </a:bodyPr>
          <a:lstStyle/>
          <a:p>
            <a:endParaRPr lang="en-US" dirty="0"/>
          </a:p>
        </p:txBody>
      </p:sp>
      <p:pic>
        <p:nvPicPr>
          <p:cNvPr id="12" name="Picture 11">
            <a:extLst>
              <a:ext uri="{FF2B5EF4-FFF2-40B4-BE49-F238E27FC236}">
                <a16:creationId xmlns:a16="http://schemas.microsoft.com/office/drawing/2014/main" id="{04A7743B-E026-7AB9-80EA-86DB9F823A2F}"/>
              </a:ext>
            </a:extLst>
          </p:cNvPr>
          <p:cNvPicPr>
            <a:picLocks noChangeAspect="1"/>
          </p:cNvPicPr>
          <p:nvPr/>
        </p:nvPicPr>
        <p:blipFill>
          <a:blip r:embed="rId3"/>
          <a:stretch>
            <a:fillRect/>
          </a:stretch>
        </p:blipFill>
        <p:spPr>
          <a:xfrm>
            <a:off x="653349" y="2571327"/>
            <a:ext cx="10693368" cy="1810390"/>
          </a:xfrm>
          <a:prstGeom prst="rect">
            <a:avLst/>
          </a:prstGeom>
        </p:spPr>
      </p:pic>
    </p:spTree>
    <p:extLst>
      <p:ext uri="{BB962C8B-B14F-4D97-AF65-F5344CB8AC3E}">
        <p14:creationId xmlns:p14="http://schemas.microsoft.com/office/powerpoint/2010/main" val="3933202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AA546-995E-E94A-8936-21C33FAA3152}"/>
              </a:ext>
            </a:extLst>
          </p:cNvPr>
          <p:cNvSpPr>
            <a:spLocks noGrp="1"/>
          </p:cNvSpPr>
          <p:nvPr>
            <p:ph type="title"/>
          </p:nvPr>
        </p:nvSpPr>
        <p:spPr/>
        <p:txBody>
          <a:bodyPr/>
          <a:lstStyle/>
          <a:p>
            <a:r>
              <a:rPr lang="en-US">
                <a:cs typeface="Arial"/>
              </a:rPr>
              <a:t>JOINT TRANSFER AGREEMENT (JTA)</a:t>
            </a:r>
            <a:endParaRPr lang="en-US" dirty="0"/>
          </a:p>
        </p:txBody>
      </p:sp>
    </p:spTree>
    <p:extLst>
      <p:ext uri="{BB962C8B-B14F-4D97-AF65-F5344CB8AC3E}">
        <p14:creationId xmlns:p14="http://schemas.microsoft.com/office/powerpoint/2010/main" val="1420604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CA8699-44F7-AC1E-5D44-96AC5B967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CEAE5-9078-3D81-18ED-139A34EA707F}"/>
              </a:ext>
            </a:extLst>
          </p:cNvPr>
          <p:cNvSpPr>
            <a:spLocks noGrp="1"/>
          </p:cNvSpPr>
          <p:nvPr>
            <p:ph type="title"/>
          </p:nvPr>
        </p:nvSpPr>
        <p:spPr/>
        <p:txBody>
          <a:bodyPr/>
          <a:lstStyle/>
          <a:p>
            <a:r>
              <a:rPr lang="en-US">
                <a:cs typeface="Arial"/>
              </a:rPr>
              <a:t>Material Terms</a:t>
            </a:r>
            <a:endParaRPr lang="en-US"/>
          </a:p>
        </p:txBody>
      </p:sp>
      <p:sp>
        <p:nvSpPr>
          <p:cNvPr id="3" name="Content Placeholder 2">
            <a:extLst>
              <a:ext uri="{FF2B5EF4-FFF2-40B4-BE49-F238E27FC236}">
                <a16:creationId xmlns:a16="http://schemas.microsoft.com/office/drawing/2014/main" id="{ACCBEB3F-5408-C6CD-F241-77089903F3C8}"/>
              </a:ext>
            </a:extLst>
          </p:cNvPr>
          <p:cNvSpPr>
            <a:spLocks noGrp="1"/>
          </p:cNvSpPr>
          <p:nvPr>
            <p:ph idx="1"/>
          </p:nvPr>
        </p:nvSpPr>
        <p:spPr/>
        <p:txBody>
          <a:bodyPr vert="horz" lIns="91440" tIns="45720" rIns="91440" bIns="45720" rtlCol="0" anchor="t">
            <a:normAutofit/>
          </a:bodyPr>
          <a:lstStyle/>
          <a:p>
            <a:pPr marL="227965" indent="-227965"/>
            <a:r>
              <a:rPr lang="en-US" dirty="0"/>
              <a:t>JTA will track sec. 1004.342, Florida Statutes</a:t>
            </a:r>
            <a:endParaRPr lang="en-US" dirty="0">
              <a:cs typeface="Arial"/>
            </a:endParaRPr>
          </a:p>
          <a:p>
            <a:pPr marL="227965" indent="-227965"/>
            <a:r>
              <a:rPr lang="en-US" dirty="0"/>
              <a:t>All transfers are contingent on NCF paying debt service on residence hall by 07/01/26 and assuming debt on the residence by 12/31/26. Failure nullifies transfers</a:t>
            </a:r>
            <a:endParaRPr lang="en-US" dirty="0">
              <a:cs typeface="Arial"/>
            </a:endParaRPr>
          </a:p>
          <a:p>
            <a:pPr marL="227965" indent="-227965"/>
            <a:r>
              <a:rPr lang="en-US" dirty="0"/>
              <a:t>Disputed transfers submitted to Board of Governors (BOG) for resolution based on statutory guiding principles</a:t>
            </a:r>
            <a:endParaRPr lang="en-US" dirty="0">
              <a:cs typeface="Arial"/>
            </a:endParaRPr>
          </a:p>
          <a:p>
            <a:pPr marL="227965" indent="-227965"/>
            <a:r>
              <a:rPr lang="en-US" dirty="0"/>
              <a:t>No USF student, employee, funds, or programs transfer</a:t>
            </a:r>
            <a:endParaRPr lang="en-US" dirty="0">
              <a:cs typeface="Arial" panose="020B0604020202020204"/>
            </a:endParaRPr>
          </a:p>
        </p:txBody>
      </p:sp>
      <p:sp>
        <p:nvSpPr>
          <p:cNvPr id="8" name="Footer Placeholder 7">
            <a:extLst>
              <a:ext uri="{FF2B5EF4-FFF2-40B4-BE49-F238E27FC236}">
                <a16:creationId xmlns:a16="http://schemas.microsoft.com/office/drawing/2014/main" id="{D670E221-53BC-ECF9-9F2E-5AD4C8725B76}"/>
              </a:ext>
            </a:extLst>
          </p:cNvPr>
          <p:cNvSpPr>
            <a:spLocks noGrp="1"/>
          </p:cNvSpPr>
          <p:nvPr>
            <p:ph type="ftr" sz="quarter" idx="11"/>
          </p:nvPr>
        </p:nvSpPr>
        <p:spPr/>
        <p:txBody>
          <a:bodyPr/>
          <a:lstStyle/>
          <a:p>
            <a:r>
              <a:rPr lang="en-US" dirty="0"/>
              <a:t>UNIVERSITY OF SOUTH FLORIDA</a:t>
            </a:r>
          </a:p>
        </p:txBody>
      </p:sp>
    </p:spTree>
    <p:extLst>
      <p:ext uri="{BB962C8B-B14F-4D97-AF65-F5344CB8AC3E}">
        <p14:creationId xmlns:p14="http://schemas.microsoft.com/office/powerpoint/2010/main" val="231544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4CFF86D-F746-3843-87A5-AD0AA9F8D2FD}"/>
              </a:ext>
            </a:extLst>
          </p:cNvPr>
          <p:cNvSpPr>
            <a:spLocks noGrp="1"/>
          </p:cNvSpPr>
          <p:nvPr>
            <p:ph sz="half" idx="1"/>
          </p:nvPr>
        </p:nvSpPr>
        <p:spPr/>
        <p:txBody>
          <a:bodyPr vert="horz" lIns="91440" tIns="45720" rIns="91440" bIns="45720" rtlCol="0" anchor="t">
            <a:normAutofit/>
          </a:bodyPr>
          <a:lstStyle/>
          <a:p>
            <a:pPr marL="227965" indent="-227965"/>
            <a:r>
              <a:rPr lang="en-US"/>
              <a:t>Property Interests</a:t>
            </a:r>
          </a:p>
          <a:p>
            <a:pPr marL="685165" lvl="1" indent="-227965">
              <a:buFont typeface="Courier New" panose="020B0604020202020204" pitchFamily="34" charset="0"/>
              <a:buChar char="o"/>
            </a:pPr>
            <a:r>
              <a:rPr lang="en-US">
                <a:cs typeface="Arial"/>
              </a:rPr>
              <a:t>All USFSM real property interests</a:t>
            </a:r>
            <a:endParaRPr lang="en-US" dirty="0">
              <a:cs typeface="Arial"/>
            </a:endParaRPr>
          </a:p>
          <a:p>
            <a:pPr marL="227965" indent="-227965"/>
            <a:r>
              <a:rPr lang="en-US">
                <a:cs typeface="Arial"/>
              </a:rPr>
              <a:t>Legal interests</a:t>
            </a:r>
          </a:p>
          <a:p>
            <a:pPr marL="685165" lvl="1" indent="-227965">
              <a:buFont typeface="Courier New" panose="020B0604020202020204" pitchFamily="34" charset="0"/>
              <a:buChar char="o"/>
            </a:pPr>
            <a:r>
              <a:rPr lang="en-US">
                <a:cs typeface="Arial"/>
              </a:rPr>
              <a:t>Related contracts, leases, obligations, and liabilities</a:t>
            </a:r>
            <a:endParaRPr lang="en-US" dirty="0">
              <a:cs typeface="Arial"/>
            </a:endParaRPr>
          </a:p>
          <a:p>
            <a:pPr marL="227965" indent="-227965"/>
            <a:r>
              <a:rPr lang="en-US">
                <a:cs typeface="Arial"/>
              </a:rPr>
              <a:t>Costs </a:t>
            </a:r>
          </a:p>
          <a:p>
            <a:pPr marL="685165" lvl="1" indent="-227965">
              <a:buFont typeface="Courier New" panose="020B0604020202020204" pitchFamily="34" charset="0"/>
              <a:buChar char="o"/>
            </a:pPr>
            <a:r>
              <a:rPr lang="en-US">
                <a:cs typeface="Arial"/>
              </a:rPr>
              <a:t>All operating, maintenance, repair, and renovation costs</a:t>
            </a:r>
            <a:endParaRPr lang="en-US" dirty="0">
              <a:cs typeface="Arial"/>
            </a:endParaRPr>
          </a:p>
        </p:txBody>
      </p:sp>
      <p:sp>
        <p:nvSpPr>
          <p:cNvPr id="8" name="Content Placeholder 7">
            <a:extLst>
              <a:ext uri="{FF2B5EF4-FFF2-40B4-BE49-F238E27FC236}">
                <a16:creationId xmlns:a16="http://schemas.microsoft.com/office/drawing/2014/main" id="{D11799A3-4391-4E46-98F0-AEE1E5C9D402}"/>
              </a:ext>
            </a:extLst>
          </p:cNvPr>
          <p:cNvSpPr>
            <a:spLocks noGrp="1"/>
          </p:cNvSpPr>
          <p:nvPr>
            <p:ph sz="half" idx="2"/>
          </p:nvPr>
        </p:nvSpPr>
        <p:spPr/>
        <p:txBody>
          <a:bodyPr vert="horz" lIns="91440" tIns="45720" rIns="91440" bIns="45720" rtlCol="0" anchor="t">
            <a:normAutofit/>
          </a:bodyPr>
          <a:lstStyle/>
          <a:p>
            <a:pPr marL="227965" indent="-227965"/>
            <a:r>
              <a:rPr lang="en-US" dirty="0"/>
              <a:t> Buildings</a:t>
            </a:r>
          </a:p>
          <a:p>
            <a:pPr marL="685165" lvl="1" indent="-227965">
              <a:spcBef>
                <a:spcPts val="1000"/>
              </a:spcBef>
              <a:buFont typeface="Courier New" panose="020B0604020202020204" pitchFamily="34" charset="0"/>
              <a:buChar char="o"/>
            </a:pPr>
            <a:r>
              <a:rPr lang="en-US" dirty="0">
                <a:ea typeface="+mn-lt"/>
                <a:cs typeface="+mn-lt"/>
              </a:rPr>
              <a:t>Academic, administrative, and residential </a:t>
            </a:r>
            <a:r>
              <a:rPr lang="en-US" i="1" dirty="0">
                <a:ea typeface="+mn-lt"/>
                <a:cs typeface="+mn-lt"/>
              </a:rPr>
              <a:t>(housing honored through 08/15/27)</a:t>
            </a:r>
            <a:endParaRPr lang="en-US" dirty="0">
              <a:cs typeface="Arial"/>
            </a:endParaRPr>
          </a:p>
          <a:p>
            <a:pPr marL="227965" indent="-227965"/>
            <a:r>
              <a:rPr lang="en-US" dirty="0">
                <a:cs typeface="Arial"/>
              </a:rPr>
              <a:t>Fixtures</a:t>
            </a:r>
          </a:p>
          <a:p>
            <a:pPr marL="685165" lvl="1" indent="-227965">
              <a:buFont typeface="Courier New" panose="020B0604020202020204" pitchFamily="34" charset="0"/>
              <a:buChar char="o"/>
            </a:pPr>
            <a:r>
              <a:rPr lang="en-US" dirty="0">
                <a:cs typeface="Arial"/>
              </a:rPr>
              <a:t>Permanent, immovable campus assets</a:t>
            </a:r>
          </a:p>
          <a:p>
            <a:pPr marL="227965" indent="-227965"/>
            <a:r>
              <a:rPr lang="en-US" dirty="0">
                <a:cs typeface="Arial"/>
              </a:rPr>
              <a:t>Classrooms</a:t>
            </a:r>
          </a:p>
          <a:p>
            <a:pPr marL="685165" lvl="1" indent="-227965">
              <a:buFont typeface="Courier New" panose="020B0604020202020204" pitchFamily="34" charset="0"/>
              <a:buChar char="o"/>
            </a:pPr>
            <a:r>
              <a:rPr lang="en-US" dirty="0">
                <a:cs typeface="Arial"/>
              </a:rPr>
              <a:t>Standard furnishings and educational fixtures</a:t>
            </a:r>
          </a:p>
          <a:p>
            <a:pPr marL="227965" indent="-227965"/>
            <a:endParaRPr lang="en-US" dirty="0">
              <a:cs typeface="Arial"/>
            </a:endParaRPr>
          </a:p>
        </p:txBody>
      </p:sp>
      <p:sp>
        <p:nvSpPr>
          <p:cNvPr id="6" name="Title 5">
            <a:extLst>
              <a:ext uri="{FF2B5EF4-FFF2-40B4-BE49-F238E27FC236}">
                <a16:creationId xmlns:a16="http://schemas.microsoft.com/office/drawing/2014/main" id="{83D98099-0528-B54F-B424-FFAFDA3829A2}"/>
              </a:ext>
            </a:extLst>
          </p:cNvPr>
          <p:cNvSpPr>
            <a:spLocks noGrp="1"/>
          </p:cNvSpPr>
          <p:nvPr>
            <p:ph type="title"/>
          </p:nvPr>
        </p:nvSpPr>
        <p:spPr/>
        <p:txBody>
          <a:bodyPr/>
          <a:lstStyle/>
          <a:p>
            <a:r>
              <a:rPr lang="en-US"/>
              <a:t>Transferring on 07/01/2026</a:t>
            </a:r>
          </a:p>
        </p:txBody>
      </p:sp>
      <p:sp>
        <p:nvSpPr>
          <p:cNvPr id="12" name="Footer Placeholder 11">
            <a:extLst>
              <a:ext uri="{FF2B5EF4-FFF2-40B4-BE49-F238E27FC236}">
                <a16:creationId xmlns:a16="http://schemas.microsoft.com/office/drawing/2014/main" id="{4AC3E641-D2C9-3A41-84BC-3B83E7C08591}"/>
              </a:ext>
            </a:extLst>
          </p:cNvPr>
          <p:cNvSpPr>
            <a:spLocks noGrp="1"/>
          </p:cNvSpPr>
          <p:nvPr>
            <p:ph type="ftr" sz="quarter" idx="11"/>
          </p:nvPr>
        </p:nvSpPr>
        <p:spPr/>
        <p:txBody>
          <a:bodyPr/>
          <a:lstStyle/>
          <a:p>
            <a:r>
              <a:rPr lang="en-US" dirty="0"/>
              <a:t>UNIVERSITY OF SOUTH FLORIDA</a:t>
            </a:r>
          </a:p>
        </p:txBody>
      </p:sp>
    </p:spTree>
    <p:extLst>
      <p:ext uri="{BB962C8B-B14F-4D97-AF65-F5344CB8AC3E}">
        <p14:creationId xmlns:p14="http://schemas.microsoft.com/office/powerpoint/2010/main" val="88897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D91509-5FE4-250B-B2A5-EEEE4FD21337}"/>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B1B3A6B-4428-CAD5-F9B9-AF7B27420774}"/>
              </a:ext>
            </a:extLst>
          </p:cNvPr>
          <p:cNvSpPr>
            <a:spLocks noGrp="1"/>
          </p:cNvSpPr>
          <p:nvPr>
            <p:ph sz="half" idx="1"/>
          </p:nvPr>
        </p:nvSpPr>
        <p:spPr/>
        <p:txBody>
          <a:bodyPr vert="horz" lIns="91440" tIns="45720" rIns="91440" bIns="45720" rtlCol="0" anchor="t">
            <a:normAutofit/>
          </a:bodyPr>
          <a:lstStyle/>
          <a:p>
            <a:pPr marL="227965" indent="-227965"/>
            <a:r>
              <a:rPr lang="en-US"/>
              <a:t>Students, employees, programs, funds</a:t>
            </a:r>
          </a:p>
          <a:p>
            <a:pPr marL="227965" indent="-227965"/>
            <a:r>
              <a:rPr lang="en-US" dirty="0">
                <a:cs typeface="Arial"/>
              </a:rPr>
              <a:t>IP and </a:t>
            </a:r>
            <a:r>
              <a:rPr lang="en-US">
                <a:cs typeface="Arial"/>
              </a:rPr>
              <a:t>intangible property</a:t>
            </a:r>
            <a:endParaRPr lang="en-US" dirty="0">
              <a:cs typeface="Arial"/>
            </a:endParaRPr>
          </a:p>
          <a:p>
            <a:pPr marL="227965" indent="-227965"/>
            <a:r>
              <a:rPr lang="en-US">
                <a:cs typeface="Arial"/>
              </a:rPr>
              <a:t>Educational and research equipment not permanently affixed</a:t>
            </a:r>
          </a:p>
          <a:p>
            <a:pPr marL="227965" indent="-227965"/>
            <a:r>
              <a:rPr lang="en-US">
                <a:cs typeface="Arial"/>
              </a:rPr>
              <a:t>Computers and other equipment assigned to USF personnel</a:t>
            </a:r>
          </a:p>
          <a:p>
            <a:pPr marL="227965" indent="-227965"/>
            <a:endParaRPr lang="en-US" dirty="0">
              <a:cs typeface="Arial"/>
            </a:endParaRPr>
          </a:p>
        </p:txBody>
      </p:sp>
      <p:sp>
        <p:nvSpPr>
          <p:cNvPr id="8" name="Content Placeholder 7">
            <a:extLst>
              <a:ext uri="{FF2B5EF4-FFF2-40B4-BE49-F238E27FC236}">
                <a16:creationId xmlns:a16="http://schemas.microsoft.com/office/drawing/2014/main" id="{3D7F67BE-5853-097F-C2DD-B2902AC7F704}"/>
              </a:ext>
            </a:extLst>
          </p:cNvPr>
          <p:cNvSpPr>
            <a:spLocks noGrp="1"/>
          </p:cNvSpPr>
          <p:nvPr>
            <p:ph sz="half" idx="2"/>
          </p:nvPr>
        </p:nvSpPr>
        <p:spPr/>
        <p:txBody>
          <a:bodyPr vert="horz" lIns="91440" tIns="45720" rIns="91440" bIns="45720" rtlCol="0" anchor="t">
            <a:normAutofit/>
          </a:bodyPr>
          <a:lstStyle/>
          <a:p>
            <a:pPr marL="227965" indent="-227965"/>
            <a:r>
              <a:rPr lang="en-US"/>
              <a:t>Records</a:t>
            </a:r>
          </a:p>
          <a:p>
            <a:pPr marL="227965" indent="-227965"/>
            <a:r>
              <a:rPr lang="en-US">
                <a:cs typeface="Arial"/>
              </a:rPr>
              <a:t>Institutional insignia</a:t>
            </a:r>
            <a:endParaRPr lang="en-US" dirty="0">
              <a:cs typeface="Arial"/>
            </a:endParaRPr>
          </a:p>
          <a:p>
            <a:pPr marL="227965" indent="-227965"/>
            <a:r>
              <a:rPr lang="en-US">
                <a:cs typeface="Arial"/>
              </a:rPr>
              <a:t>Florida Center for Partnership in the Arts</a:t>
            </a:r>
            <a:endParaRPr lang="en-US" dirty="0">
              <a:cs typeface="Arial"/>
            </a:endParaRPr>
          </a:p>
          <a:p>
            <a:pPr marL="227965" indent="-227965"/>
            <a:endParaRPr lang="en-US" dirty="0">
              <a:cs typeface="Arial"/>
            </a:endParaRPr>
          </a:p>
        </p:txBody>
      </p:sp>
      <p:sp>
        <p:nvSpPr>
          <p:cNvPr id="6" name="Title 5">
            <a:extLst>
              <a:ext uri="{FF2B5EF4-FFF2-40B4-BE49-F238E27FC236}">
                <a16:creationId xmlns:a16="http://schemas.microsoft.com/office/drawing/2014/main" id="{301EEA33-4544-F8C4-D0E1-1DA7F83700B8}"/>
              </a:ext>
            </a:extLst>
          </p:cNvPr>
          <p:cNvSpPr>
            <a:spLocks noGrp="1"/>
          </p:cNvSpPr>
          <p:nvPr>
            <p:ph type="title"/>
          </p:nvPr>
        </p:nvSpPr>
        <p:spPr/>
        <p:txBody>
          <a:bodyPr/>
          <a:lstStyle/>
          <a:p>
            <a:r>
              <a:rPr lang="en-US" dirty="0"/>
              <a:t>Excluded from tra</a:t>
            </a:r>
            <a:r>
              <a:rPr lang="en-US">
                <a:solidFill>
                  <a:srgbClr val="006747"/>
                </a:solidFill>
                <a:latin typeface="Arial"/>
                <a:cs typeface="Arial"/>
              </a:rPr>
              <a:t>nsfer</a:t>
            </a:r>
            <a:endParaRPr lang="en-US"/>
          </a:p>
        </p:txBody>
      </p:sp>
      <p:sp>
        <p:nvSpPr>
          <p:cNvPr id="12" name="Footer Placeholder 11">
            <a:extLst>
              <a:ext uri="{FF2B5EF4-FFF2-40B4-BE49-F238E27FC236}">
                <a16:creationId xmlns:a16="http://schemas.microsoft.com/office/drawing/2014/main" id="{C23C8AFF-D5D3-AFD0-7773-FC300A15398F}"/>
              </a:ext>
            </a:extLst>
          </p:cNvPr>
          <p:cNvSpPr>
            <a:spLocks noGrp="1"/>
          </p:cNvSpPr>
          <p:nvPr>
            <p:ph type="ftr" sz="quarter" idx="11"/>
          </p:nvPr>
        </p:nvSpPr>
        <p:spPr/>
        <p:txBody>
          <a:bodyPr/>
          <a:lstStyle/>
          <a:p>
            <a:r>
              <a:rPr lang="en-US" dirty="0"/>
              <a:t>UNIVERSITY OF SOUTH FLORIDA</a:t>
            </a:r>
          </a:p>
        </p:txBody>
      </p:sp>
    </p:spTree>
    <p:extLst>
      <p:ext uri="{BB962C8B-B14F-4D97-AF65-F5344CB8AC3E}">
        <p14:creationId xmlns:p14="http://schemas.microsoft.com/office/powerpoint/2010/main" val="4293642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A153303-224E-0B67-D44C-83DA320FA010}"/>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AFCE4-8A26-48A8-EE0C-CA7E63E689EB}"/>
              </a:ext>
            </a:extLst>
          </p:cNvPr>
          <p:cNvSpPr>
            <a:spLocks noGrp="1"/>
          </p:cNvSpPr>
          <p:nvPr>
            <p:ph sz="half" idx="1"/>
          </p:nvPr>
        </p:nvSpPr>
        <p:spPr>
          <a:xfrm>
            <a:off x="402264" y="1799674"/>
            <a:ext cx="8175206" cy="4351339"/>
          </a:xfrm>
        </p:spPr>
        <p:txBody>
          <a:bodyPr vert="horz" lIns="91440" tIns="45720" rIns="91440" bIns="45720" rtlCol="0" anchor="t">
            <a:normAutofit/>
          </a:bodyPr>
          <a:lstStyle/>
          <a:p>
            <a:pPr marL="227965" indent="-227965"/>
            <a:r>
              <a:rPr lang="en-US" dirty="0">
                <a:cs typeface="Arial"/>
              </a:rPr>
              <a:t>Facilities</a:t>
            </a:r>
          </a:p>
          <a:p>
            <a:pPr marL="227965" indent="-227965"/>
            <a:r>
              <a:rPr lang="en-US" dirty="0">
                <a:cs typeface="Arial"/>
              </a:rPr>
              <a:t>Dining</a:t>
            </a:r>
          </a:p>
          <a:p>
            <a:pPr marL="227965" indent="-227965"/>
            <a:r>
              <a:rPr lang="en-US" dirty="0">
                <a:cs typeface="Arial"/>
              </a:rPr>
              <a:t>IT</a:t>
            </a:r>
          </a:p>
          <a:p>
            <a:pPr marL="227965" indent="-227965"/>
            <a:r>
              <a:rPr lang="en-US" dirty="0">
                <a:cs typeface="Arial"/>
              </a:rPr>
              <a:t>Housing</a:t>
            </a:r>
            <a:endParaRPr lang="en-US" dirty="0">
              <a:solidFill>
                <a:srgbClr val="000000"/>
              </a:solidFill>
              <a:cs typeface="Arial"/>
            </a:endParaRPr>
          </a:p>
          <a:p>
            <a:pPr marL="227965" indent="-227965"/>
            <a:r>
              <a:rPr lang="en-US" dirty="0">
                <a:cs typeface="Arial"/>
              </a:rPr>
              <a:t>Building access and security (not police)</a:t>
            </a:r>
            <a:endParaRPr lang="en-US" dirty="0">
              <a:solidFill>
                <a:srgbClr val="000000"/>
              </a:solidFill>
              <a:cs typeface="Arial"/>
            </a:endParaRPr>
          </a:p>
          <a:p>
            <a:pPr marL="227965" indent="-227965"/>
            <a:r>
              <a:rPr lang="en-US" dirty="0">
                <a:cs typeface="Arial"/>
              </a:rPr>
              <a:t>Bookstore</a:t>
            </a:r>
            <a:endParaRPr lang="en-US" dirty="0"/>
          </a:p>
        </p:txBody>
      </p:sp>
      <p:sp>
        <p:nvSpPr>
          <p:cNvPr id="8" name="Content Placeholder 7">
            <a:extLst>
              <a:ext uri="{FF2B5EF4-FFF2-40B4-BE49-F238E27FC236}">
                <a16:creationId xmlns:a16="http://schemas.microsoft.com/office/drawing/2014/main" id="{552CF29D-CBF0-B44C-C639-06EEF3A9A12F}"/>
              </a:ext>
            </a:extLst>
          </p:cNvPr>
          <p:cNvSpPr>
            <a:spLocks noGrp="1"/>
          </p:cNvSpPr>
          <p:nvPr>
            <p:ph sz="half" idx="2"/>
          </p:nvPr>
        </p:nvSpPr>
        <p:spPr/>
        <p:txBody>
          <a:bodyPr vert="horz" lIns="91440" tIns="45720" rIns="91440" bIns="45720" rtlCol="0" anchor="t">
            <a:normAutofit/>
          </a:bodyPr>
          <a:lstStyle/>
          <a:p>
            <a:pPr marL="227965" indent="-227965"/>
            <a:endParaRPr lang="en-US" dirty="0">
              <a:cs typeface="Arial"/>
            </a:endParaRPr>
          </a:p>
          <a:p>
            <a:pPr marL="227965" indent="-227965"/>
            <a:endParaRPr lang="en-US" dirty="0">
              <a:cs typeface="Arial"/>
            </a:endParaRPr>
          </a:p>
        </p:txBody>
      </p:sp>
      <p:sp>
        <p:nvSpPr>
          <p:cNvPr id="6" name="Title 5">
            <a:extLst>
              <a:ext uri="{FF2B5EF4-FFF2-40B4-BE49-F238E27FC236}">
                <a16:creationId xmlns:a16="http://schemas.microsoft.com/office/drawing/2014/main" id="{D77910C6-8719-F480-C489-41866532A8D4}"/>
              </a:ext>
            </a:extLst>
          </p:cNvPr>
          <p:cNvSpPr>
            <a:spLocks noGrp="1"/>
          </p:cNvSpPr>
          <p:nvPr>
            <p:ph type="title"/>
          </p:nvPr>
        </p:nvSpPr>
        <p:spPr/>
        <p:txBody>
          <a:bodyPr/>
          <a:lstStyle/>
          <a:p>
            <a:r>
              <a:rPr lang="en-US"/>
              <a:t>Optional USF Continuing Services</a:t>
            </a:r>
          </a:p>
        </p:txBody>
      </p:sp>
      <p:sp>
        <p:nvSpPr>
          <p:cNvPr id="12" name="Footer Placeholder 11">
            <a:extLst>
              <a:ext uri="{FF2B5EF4-FFF2-40B4-BE49-F238E27FC236}">
                <a16:creationId xmlns:a16="http://schemas.microsoft.com/office/drawing/2014/main" id="{0D543267-9D34-FAE0-7D9F-CED6755FF241}"/>
              </a:ext>
            </a:extLst>
          </p:cNvPr>
          <p:cNvSpPr>
            <a:spLocks noGrp="1"/>
          </p:cNvSpPr>
          <p:nvPr>
            <p:ph type="ftr" sz="quarter" idx="11"/>
          </p:nvPr>
        </p:nvSpPr>
        <p:spPr/>
        <p:txBody>
          <a:bodyPr/>
          <a:lstStyle/>
          <a:p>
            <a:r>
              <a:rPr lang="en-US" dirty="0"/>
              <a:t>UNIVERSITY OF SOUTH FLORIDA</a:t>
            </a:r>
          </a:p>
        </p:txBody>
      </p:sp>
    </p:spTree>
    <p:extLst>
      <p:ext uri="{BB962C8B-B14F-4D97-AF65-F5344CB8AC3E}">
        <p14:creationId xmlns:p14="http://schemas.microsoft.com/office/powerpoint/2010/main" val="2184393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A67B4-E220-FC82-E8FF-557C464A1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EB86F-609A-2B78-B24E-E5556C43DF0F}"/>
              </a:ext>
            </a:extLst>
          </p:cNvPr>
          <p:cNvSpPr>
            <a:spLocks noGrp="1"/>
          </p:cNvSpPr>
          <p:nvPr>
            <p:ph type="title" idx="4294967295"/>
          </p:nvPr>
        </p:nvSpPr>
        <p:spPr>
          <a:xfrm>
            <a:off x="498475" y="-1588"/>
            <a:ext cx="11693525" cy="1298576"/>
          </a:xfrm>
        </p:spPr>
        <p:txBody>
          <a:bodyPr>
            <a:normAutofit/>
          </a:bodyPr>
          <a:lstStyle/>
          <a:p>
            <a:pPr>
              <a:lnSpc>
                <a:spcPct val="100000"/>
              </a:lnSpc>
            </a:pPr>
            <a:r>
              <a:rPr lang="en-US" b="1" dirty="0">
                <a:solidFill>
                  <a:schemeClr val="accent1"/>
                </a:solidFill>
              </a:rPr>
              <a:t>Teach-Out (Provost) </a:t>
            </a:r>
          </a:p>
        </p:txBody>
      </p:sp>
      <p:sp>
        <p:nvSpPr>
          <p:cNvPr id="25" name="TextBox 24">
            <a:extLst>
              <a:ext uri="{FF2B5EF4-FFF2-40B4-BE49-F238E27FC236}">
                <a16:creationId xmlns:a16="http://schemas.microsoft.com/office/drawing/2014/main" id="{5C159B4C-9B97-6A94-0F8E-20D8629D2FE3}"/>
              </a:ext>
            </a:extLst>
          </p:cNvPr>
          <p:cNvSpPr txBox="1"/>
          <p:nvPr/>
        </p:nvSpPr>
        <p:spPr>
          <a:xfrm>
            <a:off x="5486400" y="1253067"/>
            <a:ext cx="184731" cy="369332"/>
          </a:xfrm>
          <a:prstGeom prst="rect">
            <a:avLst/>
          </a:prstGeom>
          <a:noFill/>
        </p:spPr>
        <p:txBody>
          <a:bodyPr wrap="none" rtlCol="0">
            <a:spAutoFit/>
          </a:bodyPr>
          <a:lstStyle/>
          <a:p>
            <a:endParaRPr lang="en-US" dirty="0"/>
          </a:p>
        </p:txBody>
      </p:sp>
      <p:grpSp>
        <p:nvGrpSpPr>
          <p:cNvPr id="42" name="Group 41">
            <a:extLst>
              <a:ext uri="{FF2B5EF4-FFF2-40B4-BE49-F238E27FC236}">
                <a16:creationId xmlns:a16="http://schemas.microsoft.com/office/drawing/2014/main" id="{B99C86A4-C46E-305E-2CCC-52DA99CA9657}"/>
              </a:ext>
            </a:extLst>
          </p:cNvPr>
          <p:cNvGrpSpPr/>
          <p:nvPr/>
        </p:nvGrpSpPr>
        <p:grpSpPr>
          <a:xfrm>
            <a:off x="734897" y="2501823"/>
            <a:ext cx="11394590" cy="954107"/>
            <a:chOff x="738478" y="2163117"/>
            <a:chExt cx="11394590" cy="954107"/>
          </a:xfrm>
        </p:grpSpPr>
        <p:sp>
          <p:nvSpPr>
            <p:cNvPr id="32" name="TextBox 31">
              <a:extLst>
                <a:ext uri="{FF2B5EF4-FFF2-40B4-BE49-F238E27FC236}">
                  <a16:creationId xmlns:a16="http://schemas.microsoft.com/office/drawing/2014/main" id="{6A0D9173-8044-F91C-DD2D-63E73CA10922}"/>
                </a:ext>
              </a:extLst>
            </p:cNvPr>
            <p:cNvSpPr txBox="1"/>
            <p:nvPr/>
          </p:nvSpPr>
          <p:spPr>
            <a:xfrm>
              <a:off x="1949605" y="2163117"/>
              <a:ext cx="10183463" cy="954107"/>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800" dirty="0">
                  <a:solidFill>
                    <a:schemeClr val="bg2">
                      <a:lumMod val="10000"/>
                    </a:schemeClr>
                  </a:solidFill>
                  <a:latin typeface="Arial Narrow" panose="020B0606020202030204" pitchFamily="34" charset="0"/>
                  <a:ea typeface="+mj-ea"/>
                  <a:cs typeface="Arial" panose="020B0604020202020204" pitchFamily="34" charset="0"/>
                </a:rPr>
                <a:t>Our focus is helping students continue making efficient progress toward degree completion. By law, the teach-out may extend for up to four years.</a:t>
              </a:r>
            </a:p>
          </p:txBody>
        </p:sp>
        <p:pic>
          <p:nvPicPr>
            <p:cNvPr id="17" name="Graphic 16" descr="Blueprint outline">
              <a:extLst>
                <a:ext uri="{FF2B5EF4-FFF2-40B4-BE49-F238E27FC236}">
                  <a16:creationId xmlns:a16="http://schemas.microsoft.com/office/drawing/2014/main" id="{041CECD7-EE5C-8149-CE74-AEA0E4B90E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8478" y="2169720"/>
              <a:ext cx="914400" cy="914400"/>
            </a:xfrm>
            <a:prstGeom prst="rect">
              <a:avLst/>
            </a:prstGeom>
          </p:spPr>
        </p:pic>
      </p:grpSp>
      <p:grpSp>
        <p:nvGrpSpPr>
          <p:cNvPr id="45" name="Group 44">
            <a:extLst>
              <a:ext uri="{FF2B5EF4-FFF2-40B4-BE49-F238E27FC236}">
                <a16:creationId xmlns:a16="http://schemas.microsoft.com/office/drawing/2014/main" id="{86D23C76-99B9-99C1-66E7-0E7B62C74C19}"/>
              </a:ext>
            </a:extLst>
          </p:cNvPr>
          <p:cNvGrpSpPr/>
          <p:nvPr/>
        </p:nvGrpSpPr>
        <p:grpSpPr>
          <a:xfrm>
            <a:off x="793829" y="5165089"/>
            <a:ext cx="10331371" cy="954107"/>
            <a:chOff x="793829" y="5739773"/>
            <a:chExt cx="10331371" cy="954107"/>
          </a:xfrm>
        </p:grpSpPr>
        <p:pic>
          <p:nvPicPr>
            <p:cNvPr id="23" name="Graphic 22" descr="Bar graph with downward trend outline">
              <a:extLst>
                <a:ext uri="{FF2B5EF4-FFF2-40B4-BE49-F238E27FC236}">
                  <a16:creationId xmlns:a16="http://schemas.microsoft.com/office/drawing/2014/main" id="{4D797128-1292-6087-F6EF-528FED13AD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829" y="5766780"/>
              <a:ext cx="914400" cy="914400"/>
            </a:xfrm>
            <a:prstGeom prst="rect">
              <a:avLst/>
            </a:prstGeom>
          </p:spPr>
        </p:pic>
        <p:sp>
          <p:nvSpPr>
            <p:cNvPr id="38" name="TextBox 37">
              <a:extLst>
                <a:ext uri="{FF2B5EF4-FFF2-40B4-BE49-F238E27FC236}">
                  <a16:creationId xmlns:a16="http://schemas.microsoft.com/office/drawing/2014/main" id="{E5EE5905-6993-F509-389A-E7924A1D535E}"/>
                </a:ext>
              </a:extLst>
            </p:cNvPr>
            <p:cNvSpPr txBox="1"/>
            <p:nvPr/>
          </p:nvSpPr>
          <p:spPr>
            <a:xfrm>
              <a:off x="1978800" y="5739773"/>
              <a:ext cx="9146400" cy="954107"/>
            </a:xfrm>
            <a:prstGeom prst="rect">
              <a:avLst/>
            </a:prstGeom>
            <a:noFill/>
          </p:spPr>
          <p:txBody>
            <a:bodyPr wrap="square">
              <a:spAutoFit/>
            </a:bodyPr>
            <a:lstStyle/>
            <a:p>
              <a:r>
                <a:rPr lang="en-US" sz="2800" dirty="0">
                  <a:solidFill>
                    <a:schemeClr val="bg2">
                      <a:lumMod val="10000"/>
                    </a:schemeClr>
                  </a:solidFill>
                  <a:latin typeface="Arial Narrow" panose="020B0606020202030204" pitchFamily="34" charset="0"/>
                  <a:ea typeface="+mj-ea"/>
                  <a:cs typeface="Arial" panose="020B0604020202020204" pitchFamily="34" charset="0"/>
                </a:rPr>
                <a:t>Student populations will decrease over time; staffing, space and services will adjust.</a:t>
              </a:r>
            </a:p>
          </p:txBody>
        </p:sp>
      </p:grpSp>
      <p:grpSp>
        <p:nvGrpSpPr>
          <p:cNvPr id="44" name="Group 43">
            <a:extLst>
              <a:ext uri="{FF2B5EF4-FFF2-40B4-BE49-F238E27FC236}">
                <a16:creationId xmlns:a16="http://schemas.microsoft.com/office/drawing/2014/main" id="{7682AF00-32C4-6E5B-DAF5-F0D2AA681AA4}"/>
              </a:ext>
            </a:extLst>
          </p:cNvPr>
          <p:cNvGrpSpPr/>
          <p:nvPr/>
        </p:nvGrpSpPr>
        <p:grpSpPr>
          <a:xfrm>
            <a:off x="764636" y="3733953"/>
            <a:ext cx="11368432" cy="1133271"/>
            <a:chOff x="764636" y="4283780"/>
            <a:chExt cx="11368432" cy="1133271"/>
          </a:xfrm>
        </p:grpSpPr>
        <p:pic>
          <p:nvPicPr>
            <p:cNvPr id="27" name="Graphic 26" descr="Call center outline">
              <a:extLst>
                <a:ext uri="{FF2B5EF4-FFF2-40B4-BE49-F238E27FC236}">
                  <a16:creationId xmlns:a16="http://schemas.microsoft.com/office/drawing/2014/main" id="{3C8317E2-70C2-161B-8C11-CDF6AE2E98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4636" y="4502651"/>
              <a:ext cx="914400" cy="914400"/>
            </a:xfrm>
            <a:prstGeom prst="rect">
              <a:avLst/>
            </a:prstGeom>
          </p:spPr>
        </p:pic>
        <p:sp>
          <p:nvSpPr>
            <p:cNvPr id="40" name="TextBox 39">
              <a:extLst>
                <a:ext uri="{FF2B5EF4-FFF2-40B4-BE49-F238E27FC236}">
                  <a16:creationId xmlns:a16="http://schemas.microsoft.com/office/drawing/2014/main" id="{9CA01355-90A1-E27F-57F7-D2B9080BAFA0}"/>
                </a:ext>
              </a:extLst>
            </p:cNvPr>
            <p:cNvSpPr txBox="1"/>
            <p:nvPr/>
          </p:nvSpPr>
          <p:spPr>
            <a:xfrm>
              <a:off x="1949605" y="4283780"/>
              <a:ext cx="10183463" cy="954107"/>
            </a:xfrm>
            <a:prstGeom prst="rect">
              <a:avLst/>
            </a:prstGeom>
            <a:noFill/>
          </p:spPr>
          <p:txBody>
            <a:bodyPr wrap="square">
              <a:spAutoFit/>
            </a:bodyPr>
            <a:lstStyle/>
            <a:p>
              <a:r>
                <a:rPr lang="en-US" sz="2800" dirty="0">
                  <a:solidFill>
                    <a:schemeClr val="bg2">
                      <a:lumMod val="10000"/>
                    </a:schemeClr>
                  </a:solidFill>
                  <a:latin typeface="Arial Narrow" panose="020B0606020202030204" pitchFamily="34" charset="0"/>
                  <a:ea typeface="+mj-ea"/>
                  <a:cs typeface="Arial" panose="020B0604020202020204" pitchFamily="34" charset="0"/>
                </a:rPr>
                <a:t>Student outreach is underway to confirm that each student knows their options and pathway forward.</a:t>
              </a:r>
            </a:p>
          </p:txBody>
        </p:sp>
      </p:grpSp>
      <p:grpSp>
        <p:nvGrpSpPr>
          <p:cNvPr id="3" name="Group 2">
            <a:extLst>
              <a:ext uri="{FF2B5EF4-FFF2-40B4-BE49-F238E27FC236}">
                <a16:creationId xmlns:a16="http://schemas.microsoft.com/office/drawing/2014/main" id="{A0033E41-FAA6-D453-0AF4-645B5A6E0BB7}"/>
              </a:ext>
            </a:extLst>
          </p:cNvPr>
          <p:cNvGrpSpPr/>
          <p:nvPr/>
        </p:nvGrpSpPr>
        <p:grpSpPr>
          <a:xfrm>
            <a:off x="734897" y="1180665"/>
            <a:ext cx="11069985" cy="954107"/>
            <a:chOff x="734898" y="3260272"/>
            <a:chExt cx="11069985" cy="954107"/>
          </a:xfrm>
        </p:grpSpPr>
        <p:pic>
          <p:nvPicPr>
            <p:cNvPr id="4" name="Graphic 3" descr="Daily calendar outline">
              <a:extLst>
                <a:ext uri="{FF2B5EF4-FFF2-40B4-BE49-F238E27FC236}">
                  <a16:creationId xmlns:a16="http://schemas.microsoft.com/office/drawing/2014/main" id="{F4AA8276-7191-6890-63F2-4E3C9D7A84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4898" y="3260272"/>
              <a:ext cx="914400" cy="914400"/>
            </a:xfrm>
            <a:prstGeom prst="rect">
              <a:avLst/>
            </a:prstGeom>
          </p:spPr>
        </p:pic>
        <p:sp>
          <p:nvSpPr>
            <p:cNvPr id="5" name="TextBox 4">
              <a:extLst>
                <a:ext uri="{FF2B5EF4-FFF2-40B4-BE49-F238E27FC236}">
                  <a16:creationId xmlns:a16="http://schemas.microsoft.com/office/drawing/2014/main" id="{B3213447-1105-446E-756A-4A8041CDE722}"/>
                </a:ext>
              </a:extLst>
            </p:cNvPr>
            <p:cNvSpPr txBox="1"/>
            <p:nvPr/>
          </p:nvSpPr>
          <p:spPr>
            <a:xfrm>
              <a:off x="1978800" y="3260272"/>
              <a:ext cx="9826083" cy="954107"/>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800" dirty="0">
                  <a:solidFill>
                    <a:schemeClr val="bg2">
                      <a:lumMod val="10000"/>
                    </a:schemeClr>
                  </a:solidFill>
                  <a:latin typeface="Arial Narrow" panose="020B0606020202030204" pitchFamily="34" charset="0"/>
                  <a:ea typeface="+mj-ea"/>
                  <a:cs typeface="Arial" panose="020B0604020202020204" pitchFamily="34" charset="0"/>
                </a:rPr>
                <a:t>We anticipate having a high-level draft of the teach-out plan by June 24 but these will continue to evolve.</a:t>
              </a:r>
            </a:p>
          </p:txBody>
        </p:sp>
      </p:grpSp>
    </p:spTree>
    <p:extLst>
      <p:ext uri="{BB962C8B-B14F-4D97-AF65-F5344CB8AC3E}">
        <p14:creationId xmlns:p14="http://schemas.microsoft.com/office/powerpoint/2010/main" val="349007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160D3-7584-D67E-85D9-DB29EA419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6B485-42FD-F744-EE5C-0F7C8953C41D}"/>
              </a:ext>
            </a:extLst>
          </p:cNvPr>
          <p:cNvSpPr>
            <a:spLocks noGrp="1"/>
          </p:cNvSpPr>
          <p:nvPr>
            <p:ph type="title" idx="4294967295"/>
          </p:nvPr>
        </p:nvSpPr>
        <p:spPr>
          <a:xfrm>
            <a:off x="498475" y="-231775"/>
            <a:ext cx="11693525" cy="1871663"/>
          </a:xfrm>
        </p:spPr>
        <p:txBody>
          <a:bodyPr>
            <a:normAutofit/>
          </a:bodyPr>
          <a:lstStyle/>
          <a:p>
            <a:pPr>
              <a:lnSpc>
                <a:spcPct val="100000"/>
              </a:lnSpc>
            </a:pPr>
            <a:r>
              <a:rPr lang="en-US" sz="4400" b="1" dirty="0"/>
              <a:t>Key Questions</a:t>
            </a:r>
            <a:endParaRPr lang="en-US" b="1" dirty="0">
              <a:solidFill>
                <a:srgbClr val="9CCB3B"/>
              </a:solidFill>
            </a:endParaRPr>
          </a:p>
        </p:txBody>
      </p:sp>
      <p:sp>
        <p:nvSpPr>
          <p:cNvPr id="8" name="Footer Placeholder 7">
            <a:extLst>
              <a:ext uri="{FF2B5EF4-FFF2-40B4-BE49-F238E27FC236}">
                <a16:creationId xmlns:a16="http://schemas.microsoft.com/office/drawing/2014/main" id="{4C10DA43-28E6-0674-B0A0-B46C0760FCF2}"/>
              </a:ext>
            </a:extLst>
          </p:cNvPr>
          <p:cNvSpPr>
            <a:spLocks noGrp="1"/>
          </p:cNvSpPr>
          <p:nvPr>
            <p:ph type="ftr" sz="quarter" idx="4294967295"/>
          </p:nvPr>
        </p:nvSpPr>
        <p:spPr>
          <a:xfrm>
            <a:off x="8864600" y="6446838"/>
            <a:ext cx="3327400" cy="273050"/>
          </a:xfrm>
        </p:spPr>
        <p:txBody>
          <a:bodyPr/>
          <a:lstStyle/>
          <a:p>
            <a:r>
              <a:rPr lang="en-US" dirty="0"/>
              <a:t>UNIVERSITY OF SOUTH FLORIDA</a:t>
            </a:r>
          </a:p>
        </p:txBody>
      </p:sp>
      <p:sp>
        <p:nvSpPr>
          <p:cNvPr id="24" name="Title 1">
            <a:extLst>
              <a:ext uri="{FF2B5EF4-FFF2-40B4-BE49-F238E27FC236}">
                <a16:creationId xmlns:a16="http://schemas.microsoft.com/office/drawing/2014/main" id="{BFE2A611-B0F3-C0E7-1A66-E76586287210}"/>
              </a:ext>
            </a:extLst>
          </p:cNvPr>
          <p:cNvSpPr txBox="1">
            <a:spLocks/>
          </p:cNvSpPr>
          <p:nvPr/>
        </p:nvSpPr>
        <p:spPr>
          <a:xfrm>
            <a:off x="470758" y="812995"/>
            <a:ext cx="7862129" cy="528313"/>
          </a:xfrm>
          <a:prstGeom prst="rect">
            <a:avLst/>
          </a:prstGeom>
        </p:spPr>
        <p:txBody>
          <a:bodyPr vert="horz" lIns="91440" tIns="45720" rIns="91440" bIns="45720" rtlCol="0" anchor="ctr">
            <a:normAutofit fontScale="92500" lnSpcReduction="10000"/>
          </a:bodyPr>
          <a:lstStyle>
            <a:lvl1pPr algn="l" defTabSz="914377" rtl="0" eaLnBrk="1" latinLnBrk="0" hangingPunct="1">
              <a:lnSpc>
                <a:spcPct val="90000"/>
              </a:lnSpc>
              <a:spcBef>
                <a:spcPct val="0"/>
              </a:spcBef>
              <a:buNone/>
              <a:defRPr sz="4000" b="1" kern="1200">
                <a:solidFill>
                  <a:schemeClr val="accent1"/>
                </a:solidFill>
                <a:latin typeface="+mj-lt"/>
                <a:ea typeface="+mj-ea"/>
                <a:cs typeface="+mj-cs"/>
              </a:defRPr>
            </a:lvl1pPr>
          </a:lstStyle>
          <a:p>
            <a:pPr>
              <a:lnSpc>
                <a:spcPct val="100000"/>
              </a:lnSpc>
            </a:pPr>
            <a:endParaRPr lang="en-US" sz="3200" b="0" dirty="0"/>
          </a:p>
        </p:txBody>
      </p:sp>
      <p:sp>
        <p:nvSpPr>
          <p:cNvPr id="25" name="TextBox 24">
            <a:extLst>
              <a:ext uri="{FF2B5EF4-FFF2-40B4-BE49-F238E27FC236}">
                <a16:creationId xmlns:a16="http://schemas.microsoft.com/office/drawing/2014/main" id="{6DDBF00A-F7FE-F590-1F20-5FF022A24E53}"/>
              </a:ext>
            </a:extLst>
          </p:cNvPr>
          <p:cNvSpPr txBox="1"/>
          <p:nvPr/>
        </p:nvSpPr>
        <p:spPr>
          <a:xfrm>
            <a:off x="5486400" y="1253067"/>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ABCC47CE-69EF-FB1E-1262-725E875B43C5}"/>
              </a:ext>
            </a:extLst>
          </p:cNvPr>
          <p:cNvSpPr txBox="1"/>
          <p:nvPr/>
        </p:nvSpPr>
        <p:spPr>
          <a:xfrm>
            <a:off x="470758" y="1021254"/>
            <a:ext cx="11694195" cy="430887"/>
          </a:xfrm>
          <a:prstGeom prst="rect">
            <a:avLst/>
          </a:prstGeom>
          <a:noFill/>
        </p:spPr>
        <p:txBody>
          <a:bodyPr wrap="square">
            <a:spAutoFit/>
          </a:bodyPr>
          <a:lstStyle/>
          <a:p>
            <a:r>
              <a:rPr lang="en-US" sz="2200" dirty="0">
                <a:solidFill>
                  <a:schemeClr val="bg2">
                    <a:lumMod val="10000"/>
                  </a:schemeClr>
                </a:solidFill>
                <a:latin typeface="Arial Narrow" panose="020B0606020202030204" pitchFamily="34" charset="0"/>
              </a:rPr>
              <a:t>We do not have every answer today, but we are committed to sharing information as decisions are made.</a:t>
            </a:r>
          </a:p>
        </p:txBody>
      </p:sp>
      <p:grpSp>
        <p:nvGrpSpPr>
          <p:cNvPr id="34" name="Group 33">
            <a:extLst>
              <a:ext uri="{FF2B5EF4-FFF2-40B4-BE49-F238E27FC236}">
                <a16:creationId xmlns:a16="http://schemas.microsoft.com/office/drawing/2014/main" id="{8DE42394-22F6-57A6-E651-CD2CA5289017}"/>
              </a:ext>
            </a:extLst>
          </p:cNvPr>
          <p:cNvGrpSpPr/>
          <p:nvPr/>
        </p:nvGrpSpPr>
        <p:grpSpPr>
          <a:xfrm>
            <a:off x="608163" y="1486558"/>
            <a:ext cx="10868722" cy="702786"/>
            <a:chOff x="769434" y="2422731"/>
            <a:chExt cx="10868722" cy="702786"/>
          </a:xfrm>
        </p:grpSpPr>
        <p:sp>
          <p:nvSpPr>
            <p:cNvPr id="5" name="TextBox 4">
              <a:extLst>
                <a:ext uri="{FF2B5EF4-FFF2-40B4-BE49-F238E27FC236}">
                  <a16:creationId xmlns:a16="http://schemas.microsoft.com/office/drawing/2014/main" id="{E18A2616-6E8D-B888-861D-3AE3C9B7338D}"/>
                </a:ext>
              </a:extLst>
            </p:cNvPr>
            <p:cNvSpPr txBox="1"/>
            <p:nvPr/>
          </p:nvSpPr>
          <p:spPr>
            <a:xfrm>
              <a:off x="2245112" y="2524136"/>
              <a:ext cx="9393044" cy="461665"/>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Staff and faculty assignments</a:t>
              </a:r>
            </a:p>
          </p:txBody>
        </p:sp>
        <p:grpSp>
          <p:nvGrpSpPr>
            <p:cNvPr id="17" name="Group 16">
              <a:extLst>
                <a:ext uri="{FF2B5EF4-FFF2-40B4-BE49-F238E27FC236}">
                  <a16:creationId xmlns:a16="http://schemas.microsoft.com/office/drawing/2014/main" id="{7B3D6579-D8A0-9457-7CC5-ACECCD9126CE}"/>
                </a:ext>
              </a:extLst>
            </p:cNvPr>
            <p:cNvGrpSpPr/>
            <p:nvPr/>
          </p:nvGrpSpPr>
          <p:grpSpPr>
            <a:xfrm>
              <a:off x="769434" y="2422731"/>
              <a:ext cx="1416205" cy="702786"/>
              <a:chOff x="769434" y="2422731"/>
              <a:chExt cx="1724722" cy="914400"/>
            </a:xfrm>
          </p:grpSpPr>
          <p:pic>
            <p:nvPicPr>
              <p:cNvPr id="13" name="Graphic 12" descr="Group outline">
                <a:extLst>
                  <a:ext uri="{FF2B5EF4-FFF2-40B4-BE49-F238E27FC236}">
                    <a16:creationId xmlns:a16="http://schemas.microsoft.com/office/drawing/2014/main" id="{8E4B3661-7B58-A98F-2C0F-1B781C9B73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9434" y="2422731"/>
                <a:ext cx="914400" cy="914400"/>
              </a:xfrm>
              <a:prstGeom prst="rect">
                <a:avLst/>
              </a:prstGeom>
            </p:spPr>
          </p:pic>
          <p:pic>
            <p:nvPicPr>
              <p:cNvPr id="15" name="Graphic 14" descr="Fast Forward outline">
                <a:extLst>
                  <a:ext uri="{FF2B5EF4-FFF2-40B4-BE49-F238E27FC236}">
                    <a16:creationId xmlns:a16="http://schemas.microsoft.com/office/drawing/2014/main" id="{9E9ECF03-3943-3016-F8ED-68A45BEF02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79756" y="2422731"/>
                <a:ext cx="914400" cy="914400"/>
              </a:xfrm>
              <a:prstGeom prst="rect">
                <a:avLst/>
              </a:prstGeom>
            </p:spPr>
          </p:pic>
        </p:grpSp>
      </p:grpSp>
      <p:grpSp>
        <p:nvGrpSpPr>
          <p:cNvPr id="35" name="Group 34">
            <a:extLst>
              <a:ext uri="{FF2B5EF4-FFF2-40B4-BE49-F238E27FC236}">
                <a16:creationId xmlns:a16="http://schemas.microsoft.com/office/drawing/2014/main" id="{63EE8F98-518B-F4BD-499C-6ECFCAF39FF5}"/>
              </a:ext>
            </a:extLst>
          </p:cNvPr>
          <p:cNvGrpSpPr/>
          <p:nvPr/>
        </p:nvGrpSpPr>
        <p:grpSpPr>
          <a:xfrm>
            <a:off x="581116" y="2134693"/>
            <a:ext cx="10895769" cy="750833"/>
            <a:chOff x="791744" y="3112798"/>
            <a:chExt cx="10895769" cy="750833"/>
          </a:xfrm>
        </p:grpSpPr>
        <p:sp>
          <p:nvSpPr>
            <p:cNvPr id="19" name="TextBox 18">
              <a:extLst>
                <a:ext uri="{FF2B5EF4-FFF2-40B4-BE49-F238E27FC236}">
                  <a16:creationId xmlns:a16="http://schemas.microsoft.com/office/drawing/2014/main" id="{3805B896-8334-EA35-69D2-E3FA4EAF9D16}"/>
                </a:ext>
              </a:extLst>
            </p:cNvPr>
            <p:cNvSpPr txBox="1"/>
            <p:nvPr/>
          </p:nvSpPr>
          <p:spPr>
            <a:xfrm>
              <a:off x="2294469" y="3276941"/>
              <a:ext cx="9393044" cy="461665"/>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Buyout options for faculty and staff</a:t>
              </a:r>
            </a:p>
          </p:txBody>
        </p:sp>
        <p:pic>
          <p:nvPicPr>
            <p:cNvPr id="27" name="Graphic 26" descr="Contract outline">
              <a:extLst>
                <a:ext uri="{FF2B5EF4-FFF2-40B4-BE49-F238E27FC236}">
                  <a16:creationId xmlns:a16="http://schemas.microsoft.com/office/drawing/2014/main" id="{18D8B46D-343D-C160-6401-F7AC60EB44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1744" y="3112798"/>
              <a:ext cx="750833" cy="750833"/>
            </a:xfrm>
            <a:prstGeom prst="rect">
              <a:avLst/>
            </a:prstGeom>
          </p:spPr>
        </p:pic>
      </p:grpSp>
      <p:grpSp>
        <p:nvGrpSpPr>
          <p:cNvPr id="36" name="Group 35">
            <a:extLst>
              <a:ext uri="{FF2B5EF4-FFF2-40B4-BE49-F238E27FC236}">
                <a16:creationId xmlns:a16="http://schemas.microsoft.com/office/drawing/2014/main" id="{2B828C8A-7928-20D0-FB2A-42709FD57587}"/>
              </a:ext>
            </a:extLst>
          </p:cNvPr>
          <p:cNvGrpSpPr/>
          <p:nvPr/>
        </p:nvGrpSpPr>
        <p:grpSpPr>
          <a:xfrm>
            <a:off x="608163" y="2794051"/>
            <a:ext cx="10823090" cy="914400"/>
            <a:chOff x="769434" y="4265811"/>
            <a:chExt cx="10823090" cy="914400"/>
          </a:xfrm>
        </p:grpSpPr>
        <p:pic>
          <p:nvPicPr>
            <p:cNvPr id="23" name="Graphic 22" descr="Truck outline">
              <a:extLst>
                <a:ext uri="{FF2B5EF4-FFF2-40B4-BE49-F238E27FC236}">
                  <a16:creationId xmlns:a16="http://schemas.microsoft.com/office/drawing/2014/main" id="{547AB1DB-470B-1B14-7553-AC824E7CF23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69434" y="4265811"/>
              <a:ext cx="914400" cy="914400"/>
            </a:xfrm>
            <a:prstGeom prst="rect">
              <a:avLst/>
            </a:prstGeom>
          </p:spPr>
        </p:pic>
        <p:sp>
          <p:nvSpPr>
            <p:cNvPr id="30" name="TextBox 29">
              <a:extLst>
                <a:ext uri="{FF2B5EF4-FFF2-40B4-BE49-F238E27FC236}">
                  <a16:creationId xmlns:a16="http://schemas.microsoft.com/office/drawing/2014/main" id="{41AD5359-F58B-1A99-D86F-739EE8A5AF3C}"/>
                </a:ext>
              </a:extLst>
            </p:cNvPr>
            <p:cNvSpPr txBox="1"/>
            <p:nvPr/>
          </p:nvSpPr>
          <p:spPr>
            <a:xfrm>
              <a:off x="2199480" y="4490172"/>
              <a:ext cx="9393044" cy="461665"/>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Stipends, eligibility criteria and available funding</a:t>
              </a:r>
            </a:p>
          </p:txBody>
        </p:sp>
      </p:grpSp>
      <p:grpSp>
        <p:nvGrpSpPr>
          <p:cNvPr id="3" name="Group 2">
            <a:extLst>
              <a:ext uri="{FF2B5EF4-FFF2-40B4-BE49-F238E27FC236}">
                <a16:creationId xmlns:a16="http://schemas.microsoft.com/office/drawing/2014/main" id="{928F926C-6054-EB1C-2A99-C42439143194}"/>
              </a:ext>
            </a:extLst>
          </p:cNvPr>
          <p:cNvGrpSpPr/>
          <p:nvPr/>
        </p:nvGrpSpPr>
        <p:grpSpPr>
          <a:xfrm>
            <a:off x="562531" y="3504372"/>
            <a:ext cx="11477070" cy="914400"/>
            <a:chOff x="609600" y="2329195"/>
            <a:chExt cx="10764065" cy="914400"/>
          </a:xfrm>
        </p:grpSpPr>
        <p:sp>
          <p:nvSpPr>
            <p:cNvPr id="4" name="TextBox 3">
              <a:extLst>
                <a:ext uri="{FF2B5EF4-FFF2-40B4-BE49-F238E27FC236}">
                  <a16:creationId xmlns:a16="http://schemas.microsoft.com/office/drawing/2014/main" id="{10E29623-BB3D-788B-1A10-C7F43C7087A5}"/>
                </a:ext>
              </a:extLst>
            </p:cNvPr>
            <p:cNvSpPr txBox="1"/>
            <p:nvPr/>
          </p:nvSpPr>
          <p:spPr>
            <a:xfrm>
              <a:off x="1980621" y="2591327"/>
              <a:ext cx="9393044" cy="461665"/>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The role of the Faculty Advisory Council, Staff Advisory Council, SG, etc.</a:t>
              </a:r>
            </a:p>
          </p:txBody>
        </p:sp>
        <p:pic>
          <p:nvPicPr>
            <p:cNvPr id="6" name="Graphic 5" descr="Meeting outline">
              <a:extLst>
                <a:ext uri="{FF2B5EF4-FFF2-40B4-BE49-F238E27FC236}">
                  <a16:creationId xmlns:a16="http://schemas.microsoft.com/office/drawing/2014/main" id="{01DFAA4F-D3DD-79DC-41AD-7548902B0AA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9600" y="2329195"/>
              <a:ext cx="914400" cy="914400"/>
            </a:xfrm>
            <a:prstGeom prst="rect">
              <a:avLst/>
            </a:prstGeom>
          </p:spPr>
        </p:pic>
      </p:grpSp>
      <p:grpSp>
        <p:nvGrpSpPr>
          <p:cNvPr id="9" name="Group 8">
            <a:extLst>
              <a:ext uri="{FF2B5EF4-FFF2-40B4-BE49-F238E27FC236}">
                <a16:creationId xmlns:a16="http://schemas.microsoft.com/office/drawing/2014/main" id="{915F6EF4-52F8-B2AB-E019-E918B9A494D5}"/>
              </a:ext>
            </a:extLst>
          </p:cNvPr>
          <p:cNvGrpSpPr/>
          <p:nvPr/>
        </p:nvGrpSpPr>
        <p:grpSpPr>
          <a:xfrm>
            <a:off x="581116" y="4406364"/>
            <a:ext cx="10868722" cy="931074"/>
            <a:chOff x="591015" y="3486783"/>
            <a:chExt cx="10868722" cy="931074"/>
          </a:xfrm>
        </p:grpSpPr>
        <p:sp>
          <p:nvSpPr>
            <p:cNvPr id="10" name="TextBox 9">
              <a:extLst>
                <a:ext uri="{FF2B5EF4-FFF2-40B4-BE49-F238E27FC236}">
                  <a16:creationId xmlns:a16="http://schemas.microsoft.com/office/drawing/2014/main" id="{9E191EC2-0548-8735-C49A-D900877D99CE}"/>
                </a:ext>
              </a:extLst>
            </p:cNvPr>
            <p:cNvSpPr txBox="1"/>
            <p:nvPr/>
          </p:nvSpPr>
          <p:spPr>
            <a:xfrm>
              <a:off x="2066693" y="3586860"/>
              <a:ext cx="9393044" cy="830997"/>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The physical campus after July 1, major and minor facilities issues, emergency preparedness</a:t>
              </a:r>
            </a:p>
          </p:txBody>
        </p:sp>
        <p:pic>
          <p:nvPicPr>
            <p:cNvPr id="11" name="Graphic 10" descr="City outline">
              <a:extLst>
                <a:ext uri="{FF2B5EF4-FFF2-40B4-BE49-F238E27FC236}">
                  <a16:creationId xmlns:a16="http://schemas.microsoft.com/office/drawing/2014/main" id="{FEA2C9AE-F631-3210-A638-65CF3FA0AEF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1015" y="3486783"/>
              <a:ext cx="914400" cy="914400"/>
            </a:xfrm>
            <a:prstGeom prst="rect">
              <a:avLst/>
            </a:prstGeom>
          </p:spPr>
        </p:pic>
      </p:grpSp>
      <p:grpSp>
        <p:nvGrpSpPr>
          <p:cNvPr id="12" name="Group 11">
            <a:extLst>
              <a:ext uri="{FF2B5EF4-FFF2-40B4-BE49-F238E27FC236}">
                <a16:creationId xmlns:a16="http://schemas.microsoft.com/office/drawing/2014/main" id="{478062D2-B20E-9977-8B08-5CD38E639668}"/>
              </a:ext>
            </a:extLst>
          </p:cNvPr>
          <p:cNvGrpSpPr/>
          <p:nvPr/>
        </p:nvGrpSpPr>
        <p:grpSpPr>
          <a:xfrm>
            <a:off x="562531" y="5396734"/>
            <a:ext cx="10914354" cy="914400"/>
            <a:chOff x="591015" y="3486783"/>
            <a:chExt cx="10914354" cy="914400"/>
          </a:xfrm>
        </p:grpSpPr>
        <p:sp>
          <p:nvSpPr>
            <p:cNvPr id="14" name="TextBox 13">
              <a:extLst>
                <a:ext uri="{FF2B5EF4-FFF2-40B4-BE49-F238E27FC236}">
                  <a16:creationId xmlns:a16="http://schemas.microsoft.com/office/drawing/2014/main" id="{4C26E13E-5E86-28B4-4A66-A1BCD2461E05}"/>
                </a:ext>
              </a:extLst>
            </p:cNvPr>
            <p:cNvSpPr txBox="1"/>
            <p:nvPr/>
          </p:nvSpPr>
          <p:spPr>
            <a:xfrm>
              <a:off x="2112325" y="3728870"/>
              <a:ext cx="9393044" cy="461665"/>
            </a:xfrm>
            <a:prstGeom prst="rect">
              <a:avLst/>
            </a:prstGeom>
            <a:noFill/>
            <a:ln w="19050">
              <a:noFill/>
            </a:ln>
          </p:spPr>
          <p:txBody>
            <a:bodyPr wrap="square">
              <a:spAutoFit/>
            </a:bodyPr>
            <a:lstStyle/>
            <a:p>
              <a:r>
                <a:rPr lang="en-US" sz="2400" b="1" dirty="0">
                  <a:solidFill>
                    <a:schemeClr val="bg2">
                      <a:lumMod val="10000"/>
                    </a:schemeClr>
                  </a:solidFill>
                  <a:latin typeface="Arial Narrow" panose="020B0606020202030204" pitchFamily="34" charset="0"/>
                </a:rPr>
                <a:t>Parking passes and space occupancy after July 1</a:t>
              </a:r>
            </a:p>
          </p:txBody>
        </p:sp>
        <p:pic>
          <p:nvPicPr>
            <p:cNvPr id="16" name="Graphic 15" descr="Car outline">
              <a:extLst>
                <a:ext uri="{FF2B5EF4-FFF2-40B4-BE49-F238E27FC236}">
                  <a16:creationId xmlns:a16="http://schemas.microsoft.com/office/drawing/2014/main" id="{B2B90BB5-F2BB-E1EE-0E54-9130A01433B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91015" y="3486783"/>
              <a:ext cx="914400" cy="914400"/>
            </a:xfrm>
            <a:prstGeom prst="rect">
              <a:avLst/>
            </a:prstGeom>
          </p:spPr>
        </p:pic>
      </p:grpSp>
    </p:spTree>
    <p:extLst>
      <p:ext uri="{BB962C8B-B14F-4D97-AF65-F5344CB8AC3E}">
        <p14:creationId xmlns:p14="http://schemas.microsoft.com/office/powerpoint/2010/main" val="191007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1C5B9-40D0-9584-9607-A426FB4B0CD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8287B54-F025-D708-10B8-7B1E1EF12FFE}"/>
              </a:ext>
            </a:extLst>
          </p:cNvPr>
          <p:cNvSpPr>
            <a:spLocks noGrp="1"/>
          </p:cNvSpPr>
          <p:nvPr>
            <p:ph type="title"/>
          </p:nvPr>
        </p:nvSpPr>
        <p:spPr>
          <a:xfrm>
            <a:off x="0" y="2681605"/>
            <a:ext cx="12192000" cy="1325563"/>
          </a:xfrm>
          <a:solidFill>
            <a:schemeClr val="bg1"/>
          </a:solidFill>
        </p:spPr>
        <p:txBody>
          <a:bodyPr/>
          <a:lstStyle/>
          <a:p>
            <a:r>
              <a:rPr lang="en-US" dirty="0">
                <a:solidFill>
                  <a:schemeClr val="tx1">
                    <a:lumMod val="50000"/>
                  </a:schemeClr>
                </a:solidFill>
              </a:rPr>
              <a:t>Q &amp; A  Session</a:t>
            </a:r>
          </a:p>
        </p:txBody>
      </p:sp>
      <p:pic>
        <p:nvPicPr>
          <p:cNvPr id="2" name="Picture 1">
            <a:extLst>
              <a:ext uri="{FF2B5EF4-FFF2-40B4-BE49-F238E27FC236}">
                <a16:creationId xmlns:a16="http://schemas.microsoft.com/office/drawing/2014/main" id="{5F9BD3D9-2A69-551E-C63E-92A0A69AB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81" y="5157868"/>
            <a:ext cx="1087854" cy="1087854"/>
          </a:xfrm>
          <a:prstGeom prst="rect">
            <a:avLst/>
          </a:prstGeom>
        </p:spPr>
      </p:pic>
      <p:pic>
        <p:nvPicPr>
          <p:cNvPr id="3" name="Picture 2">
            <a:extLst>
              <a:ext uri="{FF2B5EF4-FFF2-40B4-BE49-F238E27FC236}">
                <a16:creationId xmlns:a16="http://schemas.microsoft.com/office/drawing/2014/main" id="{426DDDCD-ECEB-C6C6-F9FE-104294BF3A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061" y="5188554"/>
            <a:ext cx="1034308" cy="1034308"/>
          </a:xfrm>
          <a:prstGeom prst="rect">
            <a:avLst/>
          </a:prstGeom>
          <a:ln w="28575">
            <a:solidFill>
              <a:schemeClr val="tx1"/>
            </a:solidFill>
          </a:ln>
        </p:spPr>
      </p:pic>
      <p:pic>
        <p:nvPicPr>
          <p:cNvPr id="4" name="Graphic 3" descr="Questions outline">
            <a:extLst>
              <a:ext uri="{FF2B5EF4-FFF2-40B4-BE49-F238E27FC236}">
                <a16:creationId xmlns:a16="http://schemas.microsoft.com/office/drawing/2014/main" id="{25B92B84-6FC2-D9B7-53E5-DC0E59BA2F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72308" y="4997128"/>
            <a:ext cx="1318801" cy="1318801"/>
          </a:xfrm>
          <a:prstGeom prst="rect">
            <a:avLst/>
          </a:prstGeom>
        </p:spPr>
      </p:pic>
      <p:pic>
        <p:nvPicPr>
          <p:cNvPr id="6" name="Graphic 5" descr="Employee badge outline">
            <a:extLst>
              <a:ext uri="{FF2B5EF4-FFF2-40B4-BE49-F238E27FC236}">
                <a16:creationId xmlns:a16="http://schemas.microsoft.com/office/drawing/2014/main" id="{E75CF8D3-6B3F-A4E8-E249-4ACCD7ACB2A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60723" y="5040955"/>
            <a:ext cx="1299614" cy="1299614"/>
          </a:xfrm>
          <a:prstGeom prst="rect">
            <a:avLst/>
          </a:prstGeom>
        </p:spPr>
      </p:pic>
      <p:pic>
        <p:nvPicPr>
          <p:cNvPr id="7" name="Graphic 6" descr="Badge 1 outline">
            <a:extLst>
              <a:ext uri="{FF2B5EF4-FFF2-40B4-BE49-F238E27FC236}">
                <a16:creationId xmlns:a16="http://schemas.microsoft.com/office/drawing/2014/main" id="{26860D51-AEFB-4D8F-F721-D59A3703AF6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43636" y="5186229"/>
            <a:ext cx="1154339" cy="1154339"/>
          </a:xfrm>
          <a:prstGeom prst="rect">
            <a:avLst/>
          </a:prstGeom>
        </p:spPr>
      </p:pic>
    </p:spTree>
    <p:extLst>
      <p:ext uri="{BB962C8B-B14F-4D97-AF65-F5344CB8AC3E}">
        <p14:creationId xmlns:p14="http://schemas.microsoft.com/office/powerpoint/2010/main" val="381686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75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75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75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2250"/>
                            </p:stCondLst>
                            <p:childTnLst>
                              <p:par>
                                <p:cTn id="17" presetID="1" presetClass="entr" presetSubtype="0" fill="hold" nodeType="afterEffect">
                                  <p:stCondLst>
                                    <p:cond delay="75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55607-1E90-074F-AA80-601FD6A384D1}"/>
              </a:ext>
            </a:extLst>
          </p:cNvPr>
          <p:cNvSpPr>
            <a:spLocks noGrp="1"/>
          </p:cNvSpPr>
          <p:nvPr>
            <p:ph type="title"/>
          </p:nvPr>
        </p:nvSpPr>
        <p:spPr>
          <a:xfrm>
            <a:off x="2077254" y="550582"/>
            <a:ext cx="10150853" cy="804341"/>
          </a:xfrm>
        </p:spPr>
        <p:txBody>
          <a:bodyPr anchor="t" anchorCtr="0">
            <a:normAutofit/>
          </a:bodyPr>
          <a:lstStyle/>
          <a:p>
            <a:pPr algn="l">
              <a:lnSpc>
                <a:spcPct val="100000"/>
              </a:lnSpc>
              <a:spcAft>
                <a:spcPts val="1600"/>
              </a:spcAft>
            </a:pPr>
            <a:r>
              <a:rPr lang="en-US" sz="2800" dirty="0">
                <a:latin typeface="Arial Narrow" panose="020B0606020202030204" pitchFamily="34" charset="0"/>
              </a:rPr>
              <a:t>Please mute your microphone unless you are speaking.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63" y="377614"/>
            <a:ext cx="928825" cy="92882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788" y="1572659"/>
            <a:ext cx="883107" cy="883107"/>
          </a:xfrm>
          <a:prstGeom prst="rect">
            <a:avLst/>
          </a:prstGeom>
          <a:ln w="28575">
            <a:solidFill>
              <a:schemeClr val="tx1"/>
            </a:solidFill>
          </a:ln>
        </p:spPr>
      </p:pic>
      <p:sp>
        <p:nvSpPr>
          <p:cNvPr id="8" name="Rectangle 7"/>
          <p:cNvSpPr/>
          <p:nvPr/>
        </p:nvSpPr>
        <p:spPr>
          <a:xfrm>
            <a:off x="2106463" y="1580744"/>
            <a:ext cx="9381681" cy="954107"/>
          </a:xfrm>
          <a:prstGeom prst="rect">
            <a:avLst/>
          </a:prstGeom>
        </p:spPr>
        <p:txBody>
          <a:bodyPr wrap="square">
            <a:spAutoFit/>
          </a:bodyPr>
          <a:lstStyle/>
          <a:p>
            <a:r>
              <a:rPr lang="en-US" sz="2800" dirty="0">
                <a:solidFill>
                  <a:srgbClr val="FFFFFF"/>
                </a:solidFill>
                <a:latin typeface="Arial Narrow" panose="020B0606020202030204" pitchFamily="34" charset="0"/>
                <a:ea typeface="+mj-ea"/>
                <a:cs typeface="Arial" panose="020B0604020202020204" pitchFamily="34" charset="0"/>
              </a:rPr>
              <a:t>In the room: Raise your hand and a microphone will be brought to you.</a:t>
            </a:r>
          </a:p>
          <a:p>
            <a:r>
              <a:rPr lang="en-US" sz="2800" dirty="0">
                <a:solidFill>
                  <a:srgbClr val="FFFFFF"/>
                </a:solidFill>
                <a:latin typeface="Arial Narrow" panose="020B0606020202030204" pitchFamily="34" charset="0"/>
                <a:ea typeface="+mj-ea"/>
                <a:cs typeface="Arial" panose="020B0604020202020204" pitchFamily="34" charset="0"/>
              </a:rPr>
              <a:t>Online: Use the “Raise Hand” feature or the chat.</a:t>
            </a:r>
          </a:p>
        </p:txBody>
      </p:sp>
      <p:sp>
        <p:nvSpPr>
          <p:cNvPr id="9" name="Rectangle 8"/>
          <p:cNvSpPr/>
          <p:nvPr/>
        </p:nvSpPr>
        <p:spPr>
          <a:xfrm>
            <a:off x="2106463" y="5670448"/>
            <a:ext cx="9663171" cy="523220"/>
          </a:xfrm>
          <a:prstGeom prst="rect">
            <a:avLst/>
          </a:prstGeom>
        </p:spPr>
        <p:txBody>
          <a:bodyPr wrap="square">
            <a:spAutoFit/>
          </a:bodyPr>
          <a:lstStyle/>
          <a:p>
            <a:r>
              <a:rPr lang="en-US" sz="2800" dirty="0">
                <a:solidFill>
                  <a:schemeClr val="bg1"/>
                </a:solidFill>
                <a:latin typeface="Arial Narrow" panose="020B0606020202030204" pitchFamily="34" charset="0"/>
                <a:ea typeface="+mj-ea"/>
                <a:cs typeface="Arial" panose="020B0604020202020204" pitchFamily="34" charset="0"/>
              </a:rPr>
              <a:t>Note: FAQs will be updated regularly on the website.</a:t>
            </a:r>
          </a:p>
        </p:txBody>
      </p:sp>
      <p:pic>
        <p:nvPicPr>
          <p:cNvPr id="12" name="Graphic 11" descr="Questions outline">
            <a:extLst>
              <a:ext uri="{FF2B5EF4-FFF2-40B4-BE49-F238E27FC236}">
                <a16:creationId xmlns:a16="http://schemas.microsoft.com/office/drawing/2014/main" id="{2B415612-A2F6-BBAE-A403-4A0D37EC14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1960" y="5430066"/>
            <a:ext cx="1126011" cy="1126011"/>
          </a:xfrm>
          <a:prstGeom prst="rect">
            <a:avLst/>
          </a:prstGeom>
        </p:spPr>
      </p:pic>
      <p:sp>
        <p:nvSpPr>
          <p:cNvPr id="17" name="Rectangle 16">
            <a:extLst>
              <a:ext uri="{FF2B5EF4-FFF2-40B4-BE49-F238E27FC236}">
                <a16:creationId xmlns:a16="http://schemas.microsoft.com/office/drawing/2014/main" id="{8A6A5F4D-1914-8D8C-3C60-742D9922F928}"/>
              </a:ext>
            </a:extLst>
          </p:cNvPr>
          <p:cNvSpPr/>
          <p:nvPr/>
        </p:nvSpPr>
        <p:spPr>
          <a:xfrm>
            <a:off x="2071624" y="2971269"/>
            <a:ext cx="10018951" cy="523220"/>
          </a:xfrm>
          <a:prstGeom prst="rect">
            <a:avLst/>
          </a:prstGeom>
        </p:spPr>
        <p:txBody>
          <a:bodyPr wrap="square">
            <a:spAutoFit/>
          </a:bodyPr>
          <a:lstStyle/>
          <a:p>
            <a:r>
              <a:rPr lang="en-US" sz="2800" dirty="0">
                <a:solidFill>
                  <a:schemeClr val="bg1"/>
                </a:solidFill>
                <a:latin typeface="Arial Narrow" panose="020B0606020202030204" pitchFamily="34" charset="0"/>
              </a:rPr>
              <a:t>When asking a question, please share your name and unit.</a:t>
            </a:r>
            <a:endParaRPr lang="en-US" sz="2800" dirty="0">
              <a:solidFill>
                <a:schemeClr val="bg1"/>
              </a:solidFill>
              <a:latin typeface="Arial Narrow" panose="020B0606020202030204" pitchFamily="34" charset="0"/>
              <a:ea typeface="+mj-ea"/>
              <a:cs typeface="Arial" panose="020B0604020202020204" pitchFamily="34" charset="0"/>
            </a:endParaRPr>
          </a:p>
        </p:txBody>
      </p:sp>
      <p:pic>
        <p:nvPicPr>
          <p:cNvPr id="20" name="Graphic 19" descr="Employee badge outline">
            <a:extLst>
              <a:ext uri="{FF2B5EF4-FFF2-40B4-BE49-F238E27FC236}">
                <a16:creationId xmlns:a16="http://schemas.microsoft.com/office/drawing/2014/main" id="{97F5610C-9136-432B-7A66-E9CB56E9146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8069" y="2708843"/>
            <a:ext cx="1109629" cy="1109629"/>
          </a:xfrm>
          <a:prstGeom prst="rect">
            <a:avLst/>
          </a:prstGeom>
        </p:spPr>
      </p:pic>
      <p:sp>
        <p:nvSpPr>
          <p:cNvPr id="21" name="Rectangle 20">
            <a:extLst>
              <a:ext uri="{FF2B5EF4-FFF2-40B4-BE49-F238E27FC236}">
                <a16:creationId xmlns:a16="http://schemas.microsoft.com/office/drawing/2014/main" id="{10C75411-1F3B-5ED4-7927-CA713FFC8282}"/>
              </a:ext>
            </a:extLst>
          </p:cNvPr>
          <p:cNvSpPr/>
          <p:nvPr/>
        </p:nvSpPr>
        <p:spPr>
          <a:xfrm>
            <a:off x="2071625" y="4056682"/>
            <a:ext cx="8863076" cy="954107"/>
          </a:xfrm>
          <a:prstGeom prst="rect">
            <a:avLst/>
          </a:prstGeom>
        </p:spPr>
        <p:txBody>
          <a:bodyPr wrap="square">
            <a:spAutoFit/>
          </a:bodyPr>
          <a:lstStyle/>
          <a:p>
            <a:r>
              <a:rPr lang="en-US" sz="2800" dirty="0">
                <a:solidFill>
                  <a:srgbClr val="FFFFFF"/>
                </a:solidFill>
                <a:latin typeface="Arial Narrow" panose="020B0606020202030204" pitchFamily="34" charset="0"/>
                <a:ea typeface="+mj-ea"/>
                <a:cs typeface="+mj-cs"/>
              </a:rPr>
              <a:t>To help make space for everyone, please keep questions focused on one topic.</a:t>
            </a:r>
          </a:p>
        </p:txBody>
      </p:sp>
      <p:pic>
        <p:nvPicPr>
          <p:cNvPr id="22" name="Graphic 21" descr="Badge 1 outline">
            <a:extLst>
              <a:ext uri="{FF2B5EF4-FFF2-40B4-BE49-F238E27FC236}">
                <a16:creationId xmlns:a16="http://schemas.microsoft.com/office/drawing/2014/main" id="{0185A307-57AF-B6DD-91B0-838C6CF8B33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3788" y="4010797"/>
            <a:ext cx="985591" cy="985591"/>
          </a:xfrm>
          <a:prstGeom prst="rect">
            <a:avLst/>
          </a:prstGeom>
        </p:spPr>
      </p:pic>
    </p:spTree>
    <p:extLst>
      <p:ext uri="{BB962C8B-B14F-4D97-AF65-F5344CB8AC3E}">
        <p14:creationId xmlns:p14="http://schemas.microsoft.com/office/powerpoint/2010/main" val="1072344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FD6C9-F991-C187-AD99-2D5DDCC6CAA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7D9C01-DC71-48FC-C392-0BA853BD90AE}"/>
              </a:ext>
            </a:extLst>
          </p:cNvPr>
          <p:cNvSpPr>
            <a:spLocks noGrp="1"/>
          </p:cNvSpPr>
          <p:nvPr>
            <p:ph type="title"/>
          </p:nvPr>
        </p:nvSpPr>
        <p:spPr>
          <a:xfrm>
            <a:off x="0" y="2681605"/>
            <a:ext cx="12192000" cy="1325563"/>
          </a:xfrm>
          <a:solidFill>
            <a:schemeClr val="bg1"/>
          </a:solidFill>
        </p:spPr>
        <p:txBody>
          <a:bodyPr/>
          <a:lstStyle/>
          <a:p>
            <a:r>
              <a:rPr lang="en-US" dirty="0">
                <a:solidFill>
                  <a:schemeClr val="tx1">
                    <a:lumMod val="50000"/>
                  </a:schemeClr>
                </a:solidFill>
              </a:rPr>
              <a:t>Q &amp; A  Session</a:t>
            </a:r>
          </a:p>
        </p:txBody>
      </p:sp>
      <p:sp>
        <p:nvSpPr>
          <p:cNvPr id="9" name="TextBox 8">
            <a:extLst>
              <a:ext uri="{FF2B5EF4-FFF2-40B4-BE49-F238E27FC236}">
                <a16:creationId xmlns:a16="http://schemas.microsoft.com/office/drawing/2014/main" id="{1BA34D3B-CC90-FEB5-4C26-507110030146}"/>
              </a:ext>
            </a:extLst>
          </p:cNvPr>
          <p:cNvSpPr txBox="1"/>
          <p:nvPr/>
        </p:nvSpPr>
        <p:spPr>
          <a:xfrm>
            <a:off x="1219912" y="4601717"/>
            <a:ext cx="10308364" cy="1384995"/>
          </a:xfrm>
          <a:prstGeom prst="rect">
            <a:avLst/>
          </a:prstGeom>
          <a:noFill/>
        </p:spPr>
        <p:txBody>
          <a:bodyPr wrap="square">
            <a:spAutoFit/>
          </a:bodyPr>
          <a:lstStyle/>
          <a:p>
            <a:r>
              <a:rPr lang="en-US" sz="2800" dirty="0">
                <a:solidFill>
                  <a:schemeClr val="bg1"/>
                </a:solidFill>
                <a:latin typeface="Arial Narrow" panose="020B0606020202030204" pitchFamily="34" charset="0"/>
              </a:rPr>
              <a:t>While we do not have every answer today, we do have a clear commitment: we will make decisions thoughtfully, communicate frequently and put students, faculty and staff at the center of this process.</a:t>
            </a:r>
          </a:p>
        </p:txBody>
      </p:sp>
    </p:spTree>
    <p:extLst>
      <p:ext uri="{BB962C8B-B14F-4D97-AF65-F5344CB8AC3E}">
        <p14:creationId xmlns:p14="http://schemas.microsoft.com/office/powerpoint/2010/main" val="4074531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93C8F-765A-084F-E0F8-1883F6389321}"/>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F5DF861D-0D0B-4697-5104-01D147FAD517}"/>
              </a:ext>
            </a:extLst>
          </p:cNvPr>
          <p:cNvSpPr>
            <a:spLocks noGrp="1"/>
          </p:cNvSpPr>
          <p:nvPr>
            <p:ph idx="1"/>
          </p:nvPr>
        </p:nvSpPr>
        <p:spPr/>
        <p:txBody>
          <a:bodyPr/>
          <a:lstStyle/>
          <a:p>
            <a:r>
              <a:rPr lang="en-US" dirty="0">
                <a:solidFill>
                  <a:schemeClr val="bg2">
                    <a:lumMod val="10000"/>
                  </a:schemeClr>
                </a:solidFill>
                <a:latin typeface="Arial Narrow" panose="020B0606020202030204" pitchFamily="34" charset="0"/>
              </a:rPr>
              <a:t>The governor has until </a:t>
            </a:r>
            <a:r>
              <a:rPr lang="en-US" b="1" dirty="0">
                <a:solidFill>
                  <a:schemeClr val="tx1"/>
                </a:solidFill>
                <a:latin typeface="Arial Narrow" panose="020B0606020202030204" pitchFamily="34" charset="0"/>
              </a:rPr>
              <a:t>June 30 </a:t>
            </a:r>
            <a:r>
              <a:rPr lang="en-US" dirty="0">
                <a:solidFill>
                  <a:schemeClr val="bg2">
                    <a:lumMod val="10000"/>
                  </a:schemeClr>
                </a:solidFill>
                <a:latin typeface="Arial Narrow" panose="020B0606020202030204" pitchFamily="34" charset="0"/>
              </a:rPr>
              <a:t>to sign the budget, and he has line-item veto authority.</a:t>
            </a:r>
          </a:p>
          <a:p>
            <a:r>
              <a:rPr lang="en-US" dirty="0">
                <a:solidFill>
                  <a:schemeClr val="bg2">
                    <a:lumMod val="10000"/>
                  </a:schemeClr>
                </a:solidFill>
                <a:latin typeface="Arial Narrow" panose="020B0606020202030204" pitchFamily="34" charset="0"/>
              </a:rPr>
              <a:t>The budget includes the proposal to </a:t>
            </a:r>
            <a:r>
              <a:rPr lang="en-US" b="1" dirty="0">
                <a:solidFill>
                  <a:schemeClr val="tx1"/>
                </a:solidFill>
                <a:latin typeface="Arial Narrow" panose="020B0606020202030204" pitchFamily="34" charset="0"/>
              </a:rPr>
              <a:t>transfer facilities</a:t>
            </a:r>
            <a:r>
              <a:rPr lang="en-US" dirty="0">
                <a:solidFill>
                  <a:schemeClr val="tx1"/>
                </a:solidFill>
                <a:latin typeface="Arial Narrow" panose="020B0606020202030204" pitchFamily="34" charset="0"/>
              </a:rPr>
              <a:t> </a:t>
            </a:r>
            <a:r>
              <a:rPr lang="en-US" dirty="0">
                <a:solidFill>
                  <a:schemeClr val="bg2">
                    <a:lumMod val="10000"/>
                  </a:schemeClr>
                </a:solidFill>
                <a:latin typeface="Arial Narrow" panose="020B0606020202030204" pitchFamily="34" charset="0"/>
              </a:rPr>
              <a:t>on the USF Sarasota-Manatee campus to New College of Florida on July 1. </a:t>
            </a:r>
          </a:p>
          <a:p>
            <a:r>
              <a:rPr lang="en-US" dirty="0">
                <a:solidFill>
                  <a:schemeClr val="tx1">
                    <a:lumMod val="50000"/>
                  </a:schemeClr>
                </a:solidFill>
                <a:latin typeface="Arial Narrow" panose="020B0606020202030204" pitchFamily="34" charset="0"/>
              </a:rPr>
              <a:t>USF will retain more than $22 million in recurring operating funds, allowing us to </a:t>
            </a:r>
            <a:r>
              <a:rPr lang="en-US" b="1" dirty="0">
                <a:solidFill>
                  <a:srgbClr val="005432"/>
                </a:solidFill>
                <a:latin typeface="Arial Narrow" panose="020B0606020202030204" pitchFamily="34" charset="0"/>
              </a:rPr>
              <a:t>support current students and retain the faculty and staff needed to complete the teach-out</a:t>
            </a:r>
            <a:r>
              <a:rPr lang="en-US" dirty="0">
                <a:solidFill>
                  <a:schemeClr val="tx1">
                    <a:lumMod val="50000"/>
                  </a:schemeClr>
                </a:solidFill>
                <a:latin typeface="Arial Narrow" panose="020B0606020202030204" pitchFamily="34" charset="0"/>
              </a:rPr>
              <a:t>.</a:t>
            </a:r>
          </a:p>
          <a:p>
            <a:r>
              <a:rPr lang="en-US" dirty="0">
                <a:solidFill>
                  <a:schemeClr val="bg2">
                    <a:lumMod val="10000"/>
                  </a:schemeClr>
                </a:solidFill>
                <a:latin typeface="Arial Narrow" panose="020B0606020202030204" pitchFamily="34" charset="0"/>
              </a:rPr>
              <a:t>Every decision we make will be </a:t>
            </a:r>
            <a:r>
              <a:rPr lang="en-US" b="1" dirty="0">
                <a:solidFill>
                  <a:srgbClr val="005432"/>
                </a:solidFill>
                <a:latin typeface="Arial Narrow" panose="020B0606020202030204" pitchFamily="34" charset="0"/>
              </a:rPr>
              <a:t>guided by three priorities</a:t>
            </a:r>
            <a:r>
              <a:rPr lang="en-US" dirty="0">
                <a:solidFill>
                  <a:schemeClr val="bg2">
                    <a:lumMod val="10000"/>
                  </a:schemeClr>
                </a:solidFill>
                <a:latin typeface="Arial Narrow" panose="020B0606020202030204" pitchFamily="34" charset="0"/>
              </a:rPr>
              <a:t>: supporting students, supporting our employees and ensuring an orderly transition.</a:t>
            </a:r>
          </a:p>
        </p:txBody>
      </p:sp>
      <p:sp>
        <p:nvSpPr>
          <p:cNvPr id="4" name="Footer Placeholder 3">
            <a:extLst>
              <a:ext uri="{FF2B5EF4-FFF2-40B4-BE49-F238E27FC236}">
                <a16:creationId xmlns:a16="http://schemas.microsoft.com/office/drawing/2014/main" id="{A5707AFF-5F52-6451-5FA3-EAAEECD4B4DC}"/>
              </a:ext>
            </a:extLst>
          </p:cNvPr>
          <p:cNvSpPr>
            <a:spLocks noGrp="1"/>
          </p:cNvSpPr>
          <p:nvPr>
            <p:ph type="ftr" sz="quarter" idx="11"/>
          </p:nvPr>
        </p:nvSpPr>
        <p:spPr/>
        <p:txBody>
          <a:bodyPr/>
          <a:lstStyle/>
          <a:p>
            <a:r>
              <a:rPr lang="en-US"/>
              <a:t>UNIVERSITY OF SOUTH FLORIDA</a:t>
            </a:r>
            <a:endParaRPr lang="en-US" dirty="0"/>
          </a:p>
        </p:txBody>
      </p:sp>
    </p:spTree>
    <p:extLst>
      <p:ext uri="{BB962C8B-B14F-4D97-AF65-F5344CB8AC3E}">
        <p14:creationId xmlns:p14="http://schemas.microsoft.com/office/powerpoint/2010/main" val="4262932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90C78-B39F-325A-DE6D-AA09AFE92A09}"/>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C0C4D992-0C26-62EE-9A28-1A797FDA5000}"/>
              </a:ext>
            </a:extLst>
          </p:cNvPr>
          <p:cNvSpPr txBox="1"/>
          <p:nvPr/>
        </p:nvSpPr>
        <p:spPr>
          <a:xfrm>
            <a:off x="5486400" y="1253067"/>
            <a:ext cx="184731" cy="369332"/>
          </a:xfrm>
          <a:prstGeom prst="rect">
            <a:avLst/>
          </a:prstGeom>
          <a:noFill/>
        </p:spPr>
        <p:txBody>
          <a:bodyPr wrap="none" rtlCol="0">
            <a:spAutoFit/>
          </a:bodyPr>
          <a:lstStyle/>
          <a:p>
            <a:endParaRPr lang="en-US" dirty="0"/>
          </a:p>
        </p:txBody>
      </p:sp>
      <p:pic>
        <p:nvPicPr>
          <p:cNvPr id="12" name="Picture 11">
            <a:extLst>
              <a:ext uri="{FF2B5EF4-FFF2-40B4-BE49-F238E27FC236}">
                <a16:creationId xmlns:a16="http://schemas.microsoft.com/office/drawing/2014/main" id="{879C2FE3-D86A-58CF-45E9-2777F6199E3C}"/>
              </a:ext>
            </a:extLst>
          </p:cNvPr>
          <p:cNvPicPr>
            <a:picLocks noChangeAspect="1"/>
          </p:cNvPicPr>
          <p:nvPr/>
        </p:nvPicPr>
        <p:blipFill>
          <a:blip r:embed="rId3"/>
          <a:stretch>
            <a:fillRect/>
          </a:stretch>
        </p:blipFill>
        <p:spPr>
          <a:xfrm>
            <a:off x="653349" y="2571327"/>
            <a:ext cx="10693368" cy="1810390"/>
          </a:xfrm>
          <a:prstGeom prst="rect">
            <a:avLst/>
          </a:prstGeom>
        </p:spPr>
      </p:pic>
    </p:spTree>
    <p:extLst>
      <p:ext uri="{BB962C8B-B14F-4D97-AF65-F5344CB8AC3E}">
        <p14:creationId xmlns:p14="http://schemas.microsoft.com/office/powerpoint/2010/main" val="4220301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57F72-6296-BCE4-72D0-83DBC7929A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CDB627-A547-A6C1-7D08-BBE4405BC0C4}"/>
              </a:ext>
            </a:extLst>
          </p:cNvPr>
          <p:cNvSpPr>
            <a:spLocks noGrp="1"/>
          </p:cNvSpPr>
          <p:nvPr>
            <p:ph type="title"/>
          </p:nvPr>
        </p:nvSpPr>
        <p:spPr>
          <a:xfrm>
            <a:off x="0" y="1789043"/>
            <a:ext cx="12192000" cy="3091070"/>
          </a:xfrm>
          <a:solidFill>
            <a:schemeClr val="bg1"/>
          </a:solidFill>
        </p:spPr>
        <p:txBody>
          <a:bodyPr>
            <a:normAutofit/>
          </a:bodyPr>
          <a:lstStyle/>
          <a:p>
            <a:r>
              <a:rPr lang="en-US" sz="4800" dirty="0">
                <a:solidFill>
                  <a:schemeClr val="tx1">
                    <a:lumMod val="50000"/>
                  </a:schemeClr>
                </a:solidFill>
                <a:latin typeface="Arial Narrow" panose="020B0606020202030204" pitchFamily="34" charset="0"/>
              </a:rPr>
              <a:t>Three groups will help shape recommendations and identify issues that require attention.</a:t>
            </a:r>
          </a:p>
        </p:txBody>
      </p:sp>
    </p:spTree>
    <p:extLst>
      <p:ext uri="{BB962C8B-B14F-4D97-AF65-F5344CB8AC3E}">
        <p14:creationId xmlns:p14="http://schemas.microsoft.com/office/powerpoint/2010/main" val="3129996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A3355-540E-DF13-EBF3-6DB3F4CDE2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ADF165-2D09-4EB2-2B6A-58B8A22A8D34}"/>
              </a:ext>
            </a:extLst>
          </p:cNvPr>
          <p:cNvSpPr>
            <a:spLocks noGrp="1"/>
          </p:cNvSpPr>
          <p:nvPr>
            <p:ph type="title"/>
          </p:nvPr>
        </p:nvSpPr>
        <p:spPr/>
        <p:txBody>
          <a:bodyPr/>
          <a:lstStyle/>
          <a:p>
            <a:r>
              <a:rPr lang="en-US" dirty="0"/>
              <a:t>Sarasota-Manatee Teach-Out Task Force </a:t>
            </a:r>
          </a:p>
        </p:txBody>
      </p:sp>
      <p:sp>
        <p:nvSpPr>
          <p:cNvPr id="3" name="Content Placeholder 2">
            <a:extLst>
              <a:ext uri="{FF2B5EF4-FFF2-40B4-BE49-F238E27FC236}">
                <a16:creationId xmlns:a16="http://schemas.microsoft.com/office/drawing/2014/main" id="{4F26C98C-6E4F-B10D-CF66-1F80150D407A}"/>
              </a:ext>
            </a:extLst>
          </p:cNvPr>
          <p:cNvSpPr>
            <a:spLocks noGrp="1"/>
          </p:cNvSpPr>
          <p:nvPr>
            <p:ph idx="1"/>
          </p:nvPr>
        </p:nvSpPr>
        <p:spPr>
          <a:xfrm>
            <a:off x="90030" y="1602601"/>
            <a:ext cx="11410507" cy="2255721"/>
          </a:xfrm>
        </p:spPr>
        <p:txBody>
          <a:bodyPr>
            <a:normAutofit/>
          </a:bodyPr>
          <a:lstStyle/>
          <a:p>
            <a:pPr lvl="1"/>
            <a:r>
              <a:rPr lang="en-US" sz="2800" b="1" u="sng" dirty="0">
                <a:solidFill>
                  <a:schemeClr val="tx1"/>
                </a:solidFill>
              </a:rPr>
              <a:t>Role</a:t>
            </a:r>
            <a:r>
              <a:rPr lang="en-US" sz="2800" dirty="0">
                <a:solidFill>
                  <a:schemeClr val="bg2">
                    <a:lumMod val="10000"/>
                  </a:schemeClr>
                </a:solidFill>
              </a:rPr>
              <a:t>: </a:t>
            </a:r>
            <a:r>
              <a:rPr lang="en-US" sz="2800" dirty="0">
                <a:solidFill>
                  <a:schemeClr val="bg2">
                    <a:lumMod val="10000"/>
                  </a:schemeClr>
                </a:solidFill>
                <a:latin typeface="Arial Narrow" panose="020B0606020202030204" pitchFamily="34" charset="0"/>
              </a:rPr>
              <a:t>academic continuity, student success, accreditation requirements and operational planning necessary to ensure students can complete their degrees and continue receiving the support services they need throughout the teach-out.</a:t>
            </a:r>
          </a:p>
          <a:p>
            <a:pPr marL="457189" lvl="1" indent="0">
              <a:buNone/>
            </a:pPr>
            <a:r>
              <a:rPr lang="en-US" sz="2800" dirty="0">
                <a:solidFill>
                  <a:schemeClr val="bg2">
                    <a:lumMod val="10000"/>
                  </a:schemeClr>
                </a:solidFill>
                <a:latin typeface="Arial Narrow" panose="020B0606020202030204" pitchFamily="34" charset="0"/>
              </a:rPr>
              <a:t> </a:t>
            </a:r>
          </a:p>
          <a:p>
            <a:pPr lvl="1"/>
            <a:r>
              <a:rPr lang="en-US" sz="2800" b="1" u="sng" dirty="0">
                <a:solidFill>
                  <a:schemeClr val="tx1"/>
                </a:solidFill>
              </a:rPr>
              <a:t>Co-chairs</a:t>
            </a:r>
            <a:r>
              <a:rPr lang="en-US" sz="2800" dirty="0">
                <a:solidFill>
                  <a:schemeClr val="bg2">
                    <a:lumMod val="10000"/>
                  </a:schemeClr>
                </a:solidFill>
              </a:rPr>
              <a:t>: </a:t>
            </a:r>
            <a:r>
              <a:rPr lang="en-US" sz="2800" dirty="0">
                <a:solidFill>
                  <a:schemeClr val="bg2">
                    <a:lumMod val="10000"/>
                  </a:schemeClr>
                </a:solidFill>
                <a:latin typeface="Arial Narrow" panose="020B0606020202030204" pitchFamily="34" charset="0"/>
              </a:rPr>
              <a:t>Cindy DeLuca and Kaushik Dutta</a:t>
            </a:r>
          </a:p>
          <a:p>
            <a:pPr marL="457189" lvl="1" indent="0">
              <a:buNone/>
            </a:pPr>
            <a:endParaRPr lang="en-US" sz="2800" dirty="0">
              <a:solidFill>
                <a:schemeClr val="bg2">
                  <a:lumMod val="10000"/>
                </a:schemeClr>
              </a:solidFill>
              <a:latin typeface="Arial Narrow" panose="020B0606020202030204" pitchFamily="34" charset="0"/>
            </a:endParaRPr>
          </a:p>
          <a:p>
            <a:endParaRPr lang="en-US" dirty="0"/>
          </a:p>
        </p:txBody>
      </p:sp>
      <p:sp>
        <p:nvSpPr>
          <p:cNvPr id="4" name="Footer Placeholder 3">
            <a:extLst>
              <a:ext uri="{FF2B5EF4-FFF2-40B4-BE49-F238E27FC236}">
                <a16:creationId xmlns:a16="http://schemas.microsoft.com/office/drawing/2014/main" id="{6615FA55-6465-D2B0-3D38-169475702862}"/>
              </a:ext>
            </a:extLst>
          </p:cNvPr>
          <p:cNvSpPr>
            <a:spLocks noGrp="1"/>
          </p:cNvSpPr>
          <p:nvPr>
            <p:ph type="ftr" sz="quarter" idx="11"/>
          </p:nvPr>
        </p:nvSpPr>
        <p:spPr/>
        <p:txBody>
          <a:bodyPr/>
          <a:lstStyle/>
          <a:p>
            <a:r>
              <a:rPr lang="en-US"/>
              <a:t>UNIVERSITY OF SOUTH FLORIDA</a:t>
            </a:r>
            <a:endParaRPr lang="en-US" dirty="0"/>
          </a:p>
        </p:txBody>
      </p:sp>
    </p:spTree>
    <p:extLst>
      <p:ext uri="{BB962C8B-B14F-4D97-AF65-F5344CB8AC3E}">
        <p14:creationId xmlns:p14="http://schemas.microsoft.com/office/powerpoint/2010/main" val="2336701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B55F753-0FD3-5A5F-DDB3-C5B3025721C7}"/>
              </a:ext>
            </a:extLst>
          </p:cNvPr>
          <p:cNvSpPr/>
          <p:nvPr/>
        </p:nvSpPr>
        <p:spPr>
          <a:xfrm>
            <a:off x="1193712" y="3254525"/>
            <a:ext cx="588336" cy="605391"/>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6B60F63-692D-50EB-BF7B-1B425E074904}"/>
              </a:ext>
            </a:extLst>
          </p:cNvPr>
          <p:cNvSpPr/>
          <p:nvPr/>
        </p:nvSpPr>
        <p:spPr>
          <a:xfrm>
            <a:off x="1193712" y="2573289"/>
            <a:ext cx="588336" cy="605391"/>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6295B11-276E-C061-12CB-00EA1F26DC80}"/>
              </a:ext>
            </a:extLst>
          </p:cNvPr>
          <p:cNvSpPr/>
          <p:nvPr/>
        </p:nvSpPr>
        <p:spPr>
          <a:xfrm>
            <a:off x="1193712" y="1868013"/>
            <a:ext cx="588336" cy="605391"/>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EE4069FE-70C6-4905-ABCD-679865F49E78}"/>
              </a:ext>
            </a:extLst>
          </p:cNvPr>
          <p:cNvSpPr/>
          <p:nvPr/>
        </p:nvSpPr>
        <p:spPr>
          <a:xfrm>
            <a:off x="1193712" y="3935761"/>
            <a:ext cx="588336" cy="60539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831766F-D585-42FB-C15C-95B12D04D085}"/>
              </a:ext>
            </a:extLst>
          </p:cNvPr>
          <p:cNvSpPr/>
          <p:nvPr/>
        </p:nvSpPr>
        <p:spPr>
          <a:xfrm>
            <a:off x="1193712" y="4616997"/>
            <a:ext cx="588336" cy="60539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EF42387-B892-C59F-6F22-F3A3E68D95EF}"/>
              </a:ext>
            </a:extLst>
          </p:cNvPr>
          <p:cNvSpPr/>
          <p:nvPr/>
        </p:nvSpPr>
        <p:spPr>
          <a:xfrm>
            <a:off x="1193712" y="5298233"/>
            <a:ext cx="588336" cy="605391"/>
          </a:xfrm>
          <a:prstGeom prst="ellipse">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20A717B3-2AF5-4F01-7220-014B984B9B2D}"/>
              </a:ext>
            </a:extLst>
          </p:cNvPr>
          <p:cNvSpPr txBox="1"/>
          <p:nvPr/>
        </p:nvSpPr>
        <p:spPr>
          <a:xfrm>
            <a:off x="1819960" y="1859564"/>
            <a:ext cx="4992188" cy="646331"/>
          </a:xfrm>
          <a:prstGeom prst="rect">
            <a:avLst/>
          </a:prstGeom>
          <a:noFill/>
        </p:spPr>
        <p:txBody>
          <a:bodyPr wrap="square">
            <a:spAutoFit/>
          </a:bodyPr>
          <a:lstStyle/>
          <a:p>
            <a:r>
              <a:rPr lang="en-US" b="1" dirty="0">
                <a:latin typeface="Arial Narrow" panose="020B0606020202030204" pitchFamily="34" charset="0"/>
              </a:rPr>
              <a:t>Christopher </a:t>
            </a:r>
            <a:r>
              <a:rPr lang="en-US" b="1" dirty="0" err="1">
                <a:latin typeface="Arial Narrow" panose="020B0606020202030204" pitchFamily="34" charset="0"/>
              </a:rPr>
              <a:t>Combie</a:t>
            </a:r>
            <a:endParaRPr lang="en-US" dirty="0">
              <a:latin typeface="Arial Narrow" panose="020B0606020202030204" pitchFamily="34" charset="0"/>
            </a:endParaRPr>
          </a:p>
          <a:p>
            <a:r>
              <a:rPr lang="en-US" dirty="0">
                <a:latin typeface="Arial Narrow" panose="020B0606020202030204" pitchFamily="34" charset="0"/>
              </a:rPr>
              <a:t>USF Office of Institutional Effectiveness</a:t>
            </a:r>
          </a:p>
        </p:txBody>
      </p:sp>
      <p:sp>
        <p:nvSpPr>
          <p:cNvPr id="39" name="TextBox 38">
            <a:extLst>
              <a:ext uri="{FF2B5EF4-FFF2-40B4-BE49-F238E27FC236}">
                <a16:creationId xmlns:a16="http://schemas.microsoft.com/office/drawing/2014/main" id="{49E3C18B-5F8D-B33E-9672-309665676665}"/>
              </a:ext>
            </a:extLst>
          </p:cNvPr>
          <p:cNvSpPr txBox="1"/>
          <p:nvPr/>
        </p:nvSpPr>
        <p:spPr>
          <a:xfrm>
            <a:off x="1819960" y="2558968"/>
            <a:ext cx="4992188" cy="646331"/>
          </a:xfrm>
          <a:prstGeom prst="rect">
            <a:avLst/>
          </a:prstGeom>
          <a:noFill/>
        </p:spPr>
        <p:txBody>
          <a:bodyPr wrap="square">
            <a:spAutoFit/>
          </a:bodyPr>
          <a:lstStyle/>
          <a:p>
            <a:r>
              <a:rPr lang="en-US" b="1" dirty="0">
                <a:latin typeface="Arial Narrow" panose="020B0606020202030204" pitchFamily="34" charset="0"/>
              </a:rPr>
              <a:t>Jess </a:t>
            </a:r>
            <a:r>
              <a:rPr lang="en-US" b="1" dirty="0" err="1">
                <a:latin typeface="Arial Narrow" panose="020B0606020202030204" pitchFamily="34" charset="0"/>
              </a:rPr>
              <a:t>Grosholz</a:t>
            </a:r>
            <a:endParaRPr lang="en-US" b="1" dirty="0">
              <a:latin typeface="Arial Narrow" panose="020B0606020202030204" pitchFamily="34" charset="0"/>
            </a:endParaRPr>
          </a:p>
          <a:p>
            <a:r>
              <a:rPr lang="en-US" dirty="0">
                <a:latin typeface="Arial Narrow" panose="020B0606020202030204" pitchFamily="34" charset="0"/>
              </a:rPr>
              <a:t>USFSM Faculty Council</a:t>
            </a:r>
          </a:p>
        </p:txBody>
      </p:sp>
      <p:sp>
        <p:nvSpPr>
          <p:cNvPr id="40" name="TextBox 39">
            <a:extLst>
              <a:ext uri="{FF2B5EF4-FFF2-40B4-BE49-F238E27FC236}">
                <a16:creationId xmlns:a16="http://schemas.microsoft.com/office/drawing/2014/main" id="{0DD3355B-76B4-1B99-8113-70C0C077264A}"/>
              </a:ext>
            </a:extLst>
          </p:cNvPr>
          <p:cNvSpPr txBox="1"/>
          <p:nvPr/>
        </p:nvSpPr>
        <p:spPr>
          <a:xfrm>
            <a:off x="1819959" y="3240204"/>
            <a:ext cx="4890323" cy="646331"/>
          </a:xfrm>
          <a:prstGeom prst="rect">
            <a:avLst/>
          </a:prstGeom>
          <a:noFill/>
        </p:spPr>
        <p:txBody>
          <a:bodyPr wrap="square">
            <a:spAutoFit/>
          </a:bodyPr>
          <a:lstStyle/>
          <a:p>
            <a:r>
              <a:rPr lang="en-US" b="1" dirty="0">
                <a:latin typeface="Arial Narrow" panose="020B0606020202030204" pitchFamily="34" charset="0"/>
              </a:rPr>
              <a:t>Brett Kemker</a:t>
            </a:r>
            <a:endParaRPr lang="en-US" dirty="0">
              <a:latin typeface="Arial Narrow" panose="020B0606020202030204" pitchFamily="34" charset="0"/>
            </a:endParaRPr>
          </a:p>
          <a:p>
            <a:r>
              <a:rPr lang="en-US" dirty="0">
                <a:latin typeface="Arial Narrow" panose="020B0606020202030204" pitchFamily="34" charset="0"/>
              </a:rPr>
              <a:t>USFSM Interim Regional Chancellor and Vice Provost</a:t>
            </a:r>
          </a:p>
        </p:txBody>
      </p:sp>
      <p:sp>
        <p:nvSpPr>
          <p:cNvPr id="41" name="TextBox 40">
            <a:extLst>
              <a:ext uri="{FF2B5EF4-FFF2-40B4-BE49-F238E27FC236}">
                <a16:creationId xmlns:a16="http://schemas.microsoft.com/office/drawing/2014/main" id="{6FB6AB74-7A6F-35FC-A198-CA56578AD646}"/>
              </a:ext>
            </a:extLst>
          </p:cNvPr>
          <p:cNvSpPr txBox="1"/>
          <p:nvPr/>
        </p:nvSpPr>
        <p:spPr>
          <a:xfrm>
            <a:off x="1819960" y="3943139"/>
            <a:ext cx="4992188" cy="646331"/>
          </a:xfrm>
          <a:prstGeom prst="rect">
            <a:avLst/>
          </a:prstGeom>
          <a:noFill/>
        </p:spPr>
        <p:txBody>
          <a:bodyPr wrap="square">
            <a:spAutoFit/>
          </a:bodyPr>
          <a:lstStyle/>
          <a:p>
            <a:r>
              <a:rPr lang="en-US" b="1" dirty="0">
                <a:latin typeface="Arial Narrow" panose="020B0606020202030204" pitchFamily="34" charset="0"/>
              </a:rPr>
              <a:t>Casey Welch</a:t>
            </a:r>
            <a:endParaRPr lang="en-US" dirty="0">
              <a:latin typeface="Arial Narrow" panose="020B0606020202030204" pitchFamily="34" charset="0"/>
            </a:endParaRPr>
          </a:p>
          <a:p>
            <a:r>
              <a:rPr lang="en-US" dirty="0">
                <a:latin typeface="Arial Narrow" panose="020B0606020202030204" pitchFamily="34" charset="0"/>
              </a:rPr>
              <a:t>USFSM External Affairs and Government Relations</a:t>
            </a:r>
          </a:p>
        </p:txBody>
      </p:sp>
      <p:sp>
        <p:nvSpPr>
          <p:cNvPr id="42" name="TextBox 41">
            <a:extLst>
              <a:ext uri="{FF2B5EF4-FFF2-40B4-BE49-F238E27FC236}">
                <a16:creationId xmlns:a16="http://schemas.microsoft.com/office/drawing/2014/main" id="{136D8C58-216F-99F1-5F59-2BC0B9B8A1E7}"/>
              </a:ext>
            </a:extLst>
          </p:cNvPr>
          <p:cNvSpPr txBox="1"/>
          <p:nvPr/>
        </p:nvSpPr>
        <p:spPr>
          <a:xfrm>
            <a:off x="1819960" y="4642543"/>
            <a:ext cx="4992188" cy="923330"/>
          </a:xfrm>
          <a:prstGeom prst="rect">
            <a:avLst/>
          </a:prstGeom>
          <a:noFill/>
        </p:spPr>
        <p:txBody>
          <a:bodyPr wrap="square">
            <a:spAutoFit/>
          </a:bodyPr>
          <a:lstStyle/>
          <a:p>
            <a:r>
              <a:rPr lang="en-US" b="1" dirty="0">
                <a:latin typeface="Arial Narrow" panose="020B0606020202030204" pitchFamily="34" charset="0"/>
              </a:rPr>
              <a:t>Allison Crume</a:t>
            </a:r>
            <a:r>
              <a:rPr lang="en-US" dirty="0">
                <a:latin typeface="Arial Narrow" panose="020B0606020202030204" pitchFamily="34" charset="0"/>
              </a:rPr>
              <a:t> (or designee)</a:t>
            </a:r>
          </a:p>
          <a:p>
            <a:r>
              <a:rPr lang="en-US" dirty="0">
                <a:latin typeface="Arial Narrow" panose="020B0606020202030204" pitchFamily="34" charset="0"/>
              </a:rPr>
              <a:t>USF Undergraduate Studies</a:t>
            </a:r>
          </a:p>
          <a:p>
            <a:endParaRPr lang="en-US" dirty="0">
              <a:latin typeface="Arial Narrow" panose="020B0606020202030204" pitchFamily="34" charset="0"/>
            </a:endParaRPr>
          </a:p>
        </p:txBody>
      </p:sp>
      <p:sp>
        <p:nvSpPr>
          <p:cNvPr id="43" name="TextBox 42">
            <a:extLst>
              <a:ext uri="{FF2B5EF4-FFF2-40B4-BE49-F238E27FC236}">
                <a16:creationId xmlns:a16="http://schemas.microsoft.com/office/drawing/2014/main" id="{8988E5DB-731D-416C-F22B-B16885644A02}"/>
              </a:ext>
            </a:extLst>
          </p:cNvPr>
          <p:cNvSpPr txBox="1"/>
          <p:nvPr/>
        </p:nvSpPr>
        <p:spPr>
          <a:xfrm>
            <a:off x="1819960" y="5323779"/>
            <a:ext cx="4992188" cy="646331"/>
          </a:xfrm>
          <a:prstGeom prst="rect">
            <a:avLst/>
          </a:prstGeom>
          <a:noFill/>
        </p:spPr>
        <p:txBody>
          <a:bodyPr wrap="square">
            <a:spAutoFit/>
          </a:bodyPr>
          <a:lstStyle/>
          <a:p>
            <a:r>
              <a:rPr lang="en-US" b="1" dirty="0">
                <a:latin typeface="Arial Narrow" panose="020B0606020202030204" pitchFamily="34" charset="0"/>
              </a:rPr>
              <a:t>Ruth Bahr</a:t>
            </a:r>
            <a:r>
              <a:rPr lang="en-US" dirty="0">
                <a:latin typeface="Arial Narrow" panose="020B0606020202030204" pitchFamily="34" charset="0"/>
              </a:rPr>
              <a:t> (or designee)</a:t>
            </a:r>
          </a:p>
          <a:p>
            <a:r>
              <a:rPr lang="en-US" dirty="0">
                <a:latin typeface="Arial Narrow" panose="020B0606020202030204" pitchFamily="34" charset="0"/>
              </a:rPr>
              <a:t>USF Graduate Studies</a:t>
            </a:r>
          </a:p>
        </p:txBody>
      </p:sp>
      <p:sp>
        <p:nvSpPr>
          <p:cNvPr id="44" name="Oval 43">
            <a:extLst>
              <a:ext uri="{FF2B5EF4-FFF2-40B4-BE49-F238E27FC236}">
                <a16:creationId xmlns:a16="http://schemas.microsoft.com/office/drawing/2014/main" id="{B0FA3301-BA91-9E16-D7D0-CBD4ECC21058}"/>
              </a:ext>
            </a:extLst>
          </p:cNvPr>
          <p:cNvSpPr/>
          <p:nvPr/>
        </p:nvSpPr>
        <p:spPr>
          <a:xfrm>
            <a:off x="1193712" y="407130"/>
            <a:ext cx="588336" cy="605391"/>
          </a:xfrm>
          <a:prstGeom prst="ellipse">
            <a:avLst/>
          </a:prstGeom>
          <a:blipFill>
            <a:blip r:embed="rId9"/>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66CA1403-1EBA-EA14-1DC3-8FA876D99D2E}"/>
              </a:ext>
            </a:extLst>
          </p:cNvPr>
          <p:cNvSpPr txBox="1"/>
          <p:nvPr/>
        </p:nvSpPr>
        <p:spPr>
          <a:xfrm>
            <a:off x="1819960" y="398681"/>
            <a:ext cx="4992188" cy="646331"/>
          </a:xfrm>
          <a:prstGeom prst="rect">
            <a:avLst/>
          </a:prstGeom>
          <a:noFill/>
        </p:spPr>
        <p:txBody>
          <a:bodyPr wrap="square">
            <a:spAutoFit/>
          </a:bodyPr>
          <a:lstStyle/>
          <a:p>
            <a:r>
              <a:rPr lang="en-US" b="1" dirty="0">
                <a:latin typeface="Arial Narrow" panose="020B0606020202030204" pitchFamily="34" charset="0"/>
              </a:rPr>
              <a:t>Cindy DeLuca</a:t>
            </a:r>
            <a:r>
              <a:rPr lang="en-US" dirty="0">
                <a:latin typeface="Arial Narrow" panose="020B0606020202030204" pitchFamily="34" charset="0"/>
              </a:rPr>
              <a:t> </a:t>
            </a:r>
          </a:p>
          <a:p>
            <a:r>
              <a:rPr lang="en-US" dirty="0">
                <a:latin typeface="Arial Narrow" panose="020B0606020202030204" pitchFamily="34" charset="0"/>
              </a:rPr>
              <a:t>Vice President for Student Success</a:t>
            </a:r>
          </a:p>
        </p:txBody>
      </p:sp>
      <p:sp>
        <p:nvSpPr>
          <p:cNvPr id="51" name="Oval 50">
            <a:extLst>
              <a:ext uri="{FF2B5EF4-FFF2-40B4-BE49-F238E27FC236}">
                <a16:creationId xmlns:a16="http://schemas.microsoft.com/office/drawing/2014/main" id="{E3590041-5D9A-4B8E-DEF9-9C5F3834D878}"/>
              </a:ext>
            </a:extLst>
          </p:cNvPr>
          <p:cNvSpPr/>
          <p:nvPr/>
        </p:nvSpPr>
        <p:spPr>
          <a:xfrm>
            <a:off x="6860310" y="2505895"/>
            <a:ext cx="588336" cy="605391"/>
          </a:xfrm>
          <a:prstGeom prst="ellipse">
            <a:avLst/>
          </a:prstGeom>
          <a:blipFill>
            <a:blip r:embed="rId1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3CB29EB1-77BF-FD15-B5E0-2BF0905B59F6}"/>
              </a:ext>
            </a:extLst>
          </p:cNvPr>
          <p:cNvSpPr/>
          <p:nvPr/>
        </p:nvSpPr>
        <p:spPr>
          <a:xfrm>
            <a:off x="6860310" y="1824659"/>
            <a:ext cx="588336" cy="605391"/>
          </a:xfrm>
          <a:prstGeom prst="ellipse">
            <a:avLst/>
          </a:prstGeom>
          <a:blipFill>
            <a:blip r:embed="rId11"/>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8FE27904-B166-4718-D771-4BE71914AAFF}"/>
              </a:ext>
            </a:extLst>
          </p:cNvPr>
          <p:cNvSpPr/>
          <p:nvPr/>
        </p:nvSpPr>
        <p:spPr>
          <a:xfrm>
            <a:off x="6860310" y="1119383"/>
            <a:ext cx="588336" cy="605391"/>
          </a:xfrm>
          <a:prstGeom prst="ellipse">
            <a:avLst/>
          </a:prstGeom>
          <a:blipFill>
            <a:blip r:embed="rId1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FC6038B9-A67F-8BBA-20AF-E7F831206A3D}"/>
              </a:ext>
            </a:extLst>
          </p:cNvPr>
          <p:cNvSpPr/>
          <p:nvPr/>
        </p:nvSpPr>
        <p:spPr>
          <a:xfrm>
            <a:off x="6860310" y="3187131"/>
            <a:ext cx="588336" cy="605391"/>
          </a:xfrm>
          <a:prstGeom prst="ellipse">
            <a:avLst/>
          </a:prstGeom>
          <a:blipFill>
            <a:blip r:embed="rId1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86792DB-1E0D-D2D4-77F5-BD6D644EFC2F}"/>
              </a:ext>
            </a:extLst>
          </p:cNvPr>
          <p:cNvSpPr/>
          <p:nvPr/>
        </p:nvSpPr>
        <p:spPr>
          <a:xfrm>
            <a:off x="6860310" y="3868367"/>
            <a:ext cx="588336" cy="605391"/>
          </a:xfrm>
          <a:prstGeom prst="ellipse">
            <a:avLst/>
          </a:prstGeom>
          <a:blipFill>
            <a:blip r:embed="rId1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15FA136-3466-F5DA-8BFB-DEE891AB070C}"/>
              </a:ext>
            </a:extLst>
          </p:cNvPr>
          <p:cNvSpPr/>
          <p:nvPr/>
        </p:nvSpPr>
        <p:spPr>
          <a:xfrm>
            <a:off x="6860310" y="4549603"/>
            <a:ext cx="588336" cy="605391"/>
          </a:xfrm>
          <a:prstGeom prst="ellipse">
            <a:avLst/>
          </a:prstGeom>
          <a:blipFill>
            <a:blip r:embed="rId1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2DBEF206-7A6B-9390-D75D-73A8A4C40312}"/>
              </a:ext>
            </a:extLst>
          </p:cNvPr>
          <p:cNvSpPr txBox="1"/>
          <p:nvPr/>
        </p:nvSpPr>
        <p:spPr>
          <a:xfrm>
            <a:off x="7486557" y="1110934"/>
            <a:ext cx="5666599" cy="646331"/>
          </a:xfrm>
          <a:prstGeom prst="rect">
            <a:avLst/>
          </a:prstGeom>
          <a:noFill/>
        </p:spPr>
        <p:txBody>
          <a:bodyPr wrap="square">
            <a:spAutoFit/>
          </a:bodyPr>
          <a:lstStyle/>
          <a:p>
            <a:r>
              <a:rPr lang="en-US" b="1" dirty="0">
                <a:latin typeface="Arial Narrow" panose="020B0606020202030204" pitchFamily="34" charset="0"/>
              </a:rPr>
              <a:t>David Blackwell</a:t>
            </a:r>
            <a:r>
              <a:rPr lang="en-US" dirty="0">
                <a:latin typeface="Arial Narrow" panose="020B0606020202030204" pitchFamily="34" charset="0"/>
              </a:rPr>
              <a:t> (or designee)</a:t>
            </a:r>
          </a:p>
          <a:p>
            <a:r>
              <a:rPr lang="en-US" dirty="0">
                <a:latin typeface="Arial Narrow" panose="020B0606020202030204" pitchFamily="34" charset="0"/>
              </a:rPr>
              <a:t>USF Muma College of Business</a:t>
            </a:r>
          </a:p>
        </p:txBody>
      </p:sp>
      <p:sp>
        <p:nvSpPr>
          <p:cNvPr id="58" name="TextBox 57">
            <a:extLst>
              <a:ext uri="{FF2B5EF4-FFF2-40B4-BE49-F238E27FC236}">
                <a16:creationId xmlns:a16="http://schemas.microsoft.com/office/drawing/2014/main" id="{686753F3-FF9B-8E48-CB48-B4E47CFEFD0A}"/>
              </a:ext>
            </a:extLst>
          </p:cNvPr>
          <p:cNvSpPr txBox="1"/>
          <p:nvPr/>
        </p:nvSpPr>
        <p:spPr>
          <a:xfrm>
            <a:off x="7486557" y="1810338"/>
            <a:ext cx="5445671" cy="646331"/>
          </a:xfrm>
          <a:prstGeom prst="rect">
            <a:avLst/>
          </a:prstGeom>
          <a:noFill/>
        </p:spPr>
        <p:txBody>
          <a:bodyPr wrap="square">
            <a:spAutoFit/>
          </a:bodyPr>
          <a:lstStyle/>
          <a:p>
            <a:r>
              <a:rPr lang="en-US" b="1" dirty="0">
                <a:latin typeface="Arial Narrow" panose="020B0606020202030204" pitchFamily="34" charset="0"/>
              </a:rPr>
              <a:t>Jenifer Jasinski Schneider </a:t>
            </a:r>
            <a:r>
              <a:rPr lang="en-US" dirty="0">
                <a:latin typeface="Arial Narrow" panose="020B0606020202030204" pitchFamily="34" charset="0"/>
              </a:rPr>
              <a:t>(or designee)</a:t>
            </a:r>
          </a:p>
          <a:p>
            <a:r>
              <a:rPr lang="en-US" dirty="0">
                <a:latin typeface="Arial Narrow" panose="020B0606020202030204" pitchFamily="34" charset="0"/>
              </a:rPr>
              <a:t>USF College of Education</a:t>
            </a:r>
          </a:p>
        </p:txBody>
      </p:sp>
      <p:sp>
        <p:nvSpPr>
          <p:cNvPr id="59" name="TextBox 58">
            <a:extLst>
              <a:ext uri="{FF2B5EF4-FFF2-40B4-BE49-F238E27FC236}">
                <a16:creationId xmlns:a16="http://schemas.microsoft.com/office/drawing/2014/main" id="{891396C9-F225-483E-9499-3FD80FDDB94F}"/>
              </a:ext>
            </a:extLst>
          </p:cNvPr>
          <p:cNvSpPr txBox="1"/>
          <p:nvPr/>
        </p:nvSpPr>
        <p:spPr>
          <a:xfrm>
            <a:off x="7486557" y="2491574"/>
            <a:ext cx="5532757" cy="646331"/>
          </a:xfrm>
          <a:prstGeom prst="rect">
            <a:avLst/>
          </a:prstGeom>
          <a:noFill/>
        </p:spPr>
        <p:txBody>
          <a:bodyPr wrap="square">
            <a:spAutoFit/>
          </a:bodyPr>
          <a:lstStyle/>
          <a:p>
            <a:r>
              <a:rPr lang="en-US" b="1" dirty="0">
                <a:latin typeface="Arial Narrow" panose="020B0606020202030204" pitchFamily="34" charset="0"/>
              </a:rPr>
              <a:t>Usha Menon </a:t>
            </a:r>
            <a:r>
              <a:rPr lang="en-US" dirty="0">
                <a:latin typeface="Arial Narrow" panose="020B0606020202030204" pitchFamily="34" charset="0"/>
              </a:rPr>
              <a:t>(or designee)</a:t>
            </a:r>
          </a:p>
          <a:p>
            <a:r>
              <a:rPr lang="en-US" dirty="0">
                <a:latin typeface="Arial Narrow" panose="020B0606020202030204" pitchFamily="34" charset="0"/>
              </a:rPr>
              <a:t>USF College of Nursing</a:t>
            </a:r>
          </a:p>
        </p:txBody>
      </p:sp>
      <p:sp>
        <p:nvSpPr>
          <p:cNvPr id="60" name="TextBox 59">
            <a:extLst>
              <a:ext uri="{FF2B5EF4-FFF2-40B4-BE49-F238E27FC236}">
                <a16:creationId xmlns:a16="http://schemas.microsoft.com/office/drawing/2014/main" id="{9026517C-AD8A-C588-B1CF-0213E8336AEF}"/>
              </a:ext>
            </a:extLst>
          </p:cNvPr>
          <p:cNvSpPr txBox="1"/>
          <p:nvPr/>
        </p:nvSpPr>
        <p:spPr>
          <a:xfrm>
            <a:off x="7486558" y="3194509"/>
            <a:ext cx="5532756" cy="646331"/>
          </a:xfrm>
          <a:prstGeom prst="rect">
            <a:avLst/>
          </a:prstGeom>
          <a:noFill/>
        </p:spPr>
        <p:txBody>
          <a:bodyPr wrap="square">
            <a:spAutoFit/>
          </a:bodyPr>
          <a:lstStyle/>
          <a:p>
            <a:r>
              <a:rPr lang="en-US" b="1" dirty="0">
                <a:latin typeface="Arial Narrow" panose="020B0606020202030204" pitchFamily="34" charset="0"/>
              </a:rPr>
              <a:t>Todd Chavez</a:t>
            </a:r>
            <a:r>
              <a:rPr lang="en-US" dirty="0">
                <a:latin typeface="Arial Narrow" panose="020B0606020202030204" pitchFamily="34" charset="0"/>
              </a:rPr>
              <a:t> (or designee)</a:t>
            </a:r>
          </a:p>
          <a:p>
            <a:r>
              <a:rPr lang="en-US" dirty="0">
                <a:latin typeface="Arial Narrow" panose="020B0606020202030204" pitchFamily="34" charset="0"/>
              </a:rPr>
              <a:t>USF Libraries</a:t>
            </a:r>
          </a:p>
        </p:txBody>
      </p:sp>
      <p:sp>
        <p:nvSpPr>
          <p:cNvPr id="61" name="TextBox 60">
            <a:extLst>
              <a:ext uri="{FF2B5EF4-FFF2-40B4-BE49-F238E27FC236}">
                <a16:creationId xmlns:a16="http://schemas.microsoft.com/office/drawing/2014/main" id="{064801E8-F92D-3303-B252-99C500B564D7}"/>
              </a:ext>
            </a:extLst>
          </p:cNvPr>
          <p:cNvSpPr txBox="1"/>
          <p:nvPr/>
        </p:nvSpPr>
        <p:spPr>
          <a:xfrm>
            <a:off x="7486558" y="3893913"/>
            <a:ext cx="4522562" cy="646331"/>
          </a:xfrm>
          <a:prstGeom prst="rect">
            <a:avLst/>
          </a:prstGeom>
          <a:noFill/>
        </p:spPr>
        <p:txBody>
          <a:bodyPr wrap="square">
            <a:spAutoFit/>
          </a:bodyPr>
          <a:lstStyle/>
          <a:p>
            <a:r>
              <a:rPr lang="en-US" b="1" dirty="0">
                <a:latin typeface="Arial Narrow" panose="020B0606020202030204" pitchFamily="34" charset="0"/>
              </a:rPr>
              <a:t>Jennifer Condon</a:t>
            </a:r>
            <a:endParaRPr lang="en-US" dirty="0">
              <a:latin typeface="Arial Narrow" panose="020B0606020202030204" pitchFamily="34" charset="0"/>
            </a:endParaRPr>
          </a:p>
          <a:p>
            <a:r>
              <a:rPr lang="en-US" dirty="0">
                <a:latin typeface="Arial Narrow" panose="020B0606020202030204" pitchFamily="34" charset="0"/>
              </a:rPr>
              <a:t>Vice President and CFO</a:t>
            </a:r>
          </a:p>
        </p:txBody>
      </p:sp>
      <p:sp>
        <p:nvSpPr>
          <p:cNvPr id="62" name="TextBox 61">
            <a:extLst>
              <a:ext uri="{FF2B5EF4-FFF2-40B4-BE49-F238E27FC236}">
                <a16:creationId xmlns:a16="http://schemas.microsoft.com/office/drawing/2014/main" id="{324D04C0-ACE5-2A36-F20B-893FDA9B5C80}"/>
              </a:ext>
            </a:extLst>
          </p:cNvPr>
          <p:cNvSpPr txBox="1"/>
          <p:nvPr/>
        </p:nvSpPr>
        <p:spPr>
          <a:xfrm>
            <a:off x="7486557" y="4575149"/>
            <a:ext cx="4522562" cy="646331"/>
          </a:xfrm>
          <a:prstGeom prst="rect">
            <a:avLst/>
          </a:prstGeom>
          <a:noFill/>
        </p:spPr>
        <p:txBody>
          <a:bodyPr wrap="square">
            <a:spAutoFit/>
          </a:bodyPr>
          <a:lstStyle/>
          <a:p>
            <a:r>
              <a:rPr lang="en-US" b="1" dirty="0">
                <a:latin typeface="Arial Narrow" panose="020B0606020202030204" pitchFamily="34" charset="0"/>
              </a:rPr>
              <a:t>Brian Verkamp</a:t>
            </a:r>
            <a:endParaRPr lang="en-US" dirty="0">
              <a:latin typeface="Arial Narrow" panose="020B0606020202030204" pitchFamily="34" charset="0"/>
            </a:endParaRPr>
          </a:p>
          <a:p>
            <a:r>
              <a:rPr lang="en-US" dirty="0">
                <a:latin typeface="Arial Narrow" panose="020B0606020202030204" pitchFamily="34" charset="0"/>
              </a:rPr>
              <a:t>Senior Vice President &amp; Chief Administrative Officer </a:t>
            </a:r>
          </a:p>
        </p:txBody>
      </p:sp>
      <p:sp>
        <p:nvSpPr>
          <p:cNvPr id="63" name="Oval 62">
            <a:extLst>
              <a:ext uri="{FF2B5EF4-FFF2-40B4-BE49-F238E27FC236}">
                <a16:creationId xmlns:a16="http://schemas.microsoft.com/office/drawing/2014/main" id="{1642AB9A-8EF0-C482-4BEF-D7E7D875BDD5}"/>
              </a:ext>
            </a:extLst>
          </p:cNvPr>
          <p:cNvSpPr/>
          <p:nvPr/>
        </p:nvSpPr>
        <p:spPr>
          <a:xfrm>
            <a:off x="6860310" y="409052"/>
            <a:ext cx="588336" cy="605391"/>
          </a:xfrm>
          <a:prstGeom prst="ellipse">
            <a:avLst/>
          </a:prstGeom>
          <a:blipFill>
            <a:blip r:embed="rId1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04297851-064D-62EE-DB3F-D5B2F619149C}"/>
              </a:ext>
            </a:extLst>
          </p:cNvPr>
          <p:cNvSpPr txBox="1"/>
          <p:nvPr/>
        </p:nvSpPr>
        <p:spPr>
          <a:xfrm>
            <a:off x="7448645" y="400603"/>
            <a:ext cx="5666599" cy="646331"/>
          </a:xfrm>
          <a:prstGeom prst="rect">
            <a:avLst/>
          </a:prstGeom>
          <a:noFill/>
        </p:spPr>
        <p:txBody>
          <a:bodyPr wrap="square">
            <a:spAutoFit/>
          </a:bodyPr>
          <a:lstStyle/>
          <a:p>
            <a:r>
              <a:rPr lang="en-US" b="1" dirty="0">
                <a:latin typeface="Arial Narrow" panose="020B0606020202030204" pitchFamily="34" charset="0"/>
              </a:rPr>
              <a:t>Julie </a:t>
            </a:r>
            <a:r>
              <a:rPr lang="en-US" b="1" dirty="0" err="1">
                <a:latin typeface="Arial Narrow" panose="020B0606020202030204" pitchFamily="34" charset="0"/>
              </a:rPr>
              <a:t>Serovich</a:t>
            </a:r>
            <a:r>
              <a:rPr lang="en-US" dirty="0">
                <a:latin typeface="Arial Narrow" panose="020B0606020202030204" pitchFamily="34" charset="0"/>
              </a:rPr>
              <a:t> (or designee)</a:t>
            </a:r>
          </a:p>
          <a:p>
            <a:r>
              <a:rPr lang="en-US" dirty="0">
                <a:latin typeface="Arial Narrow" panose="020B0606020202030204" pitchFamily="34" charset="0"/>
              </a:rPr>
              <a:t>USF College of Behavioral &amp; Community Sciences</a:t>
            </a:r>
          </a:p>
        </p:txBody>
      </p:sp>
      <p:sp>
        <p:nvSpPr>
          <p:cNvPr id="65" name="Oval 64">
            <a:extLst>
              <a:ext uri="{FF2B5EF4-FFF2-40B4-BE49-F238E27FC236}">
                <a16:creationId xmlns:a16="http://schemas.microsoft.com/office/drawing/2014/main" id="{C8FB1DFB-6653-31C5-C74C-A03012E42FB8}"/>
              </a:ext>
            </a:extLst>
          </p:cNvPr>
          <p:cNvSpPr/>
          <p:nvPr/>
        </p:nvSpPr>
        <p:spPr>
          <a:xfrm>
            <a:off x="6884391" y="5281848"/>
            <a:ext cx="588336" cy="605391"/>
          </a:xfrm>
          <a:prstGeom prst="ellipse">
            <a:avLst/>
          </a:prstGeom>
          <a:blipFill>
            <a:blip r:embed="rId1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54CAF63E-DDCC-B4BF-4968-C5CBAD911111}"/>
              </a:ext>
            </a:extLst>
          </p:cNvPr>
          <p:cNvSpPr txBox="1"/>
          <p:nvPr/>
        </p:nvSpPr>
        <p:spPr>
          <a:xfrm>
            <a:off x="10328280" y="6085945"/>
            <a:ext cx="1673475" cy="646331"/>
          </a:xfrm>
          <a:prstGeom prst="rect">
            <a:avLst/>
          </a:prstGeom>
          <a:noFill/>
        </p:spPr>
        <p:txBody>
          <a:bodyPr wrap="square">
            <a:spAutoFit/>
          </a:bodyPr>
          <a:lstStyle/>
          <a:p>
            <a:r>
              <a:rPr lang="en-US" b="1" dirty="0">
                <a:latin typeface="Arial Narrow" panose="020B0606020202030204" pitchFamily="34" charset="0"/>
              </a:rPr>
              <a:t>Andre Aquino</a:t>
            </a:r>
          </a:p>
          <a:p>
            <a:r>
              <a:rPr lang="en-US" dirty="0">
                <a:latin typeface="Arial Narrow" panose="020B0606020202030204" pitchFamily="34" charset="0"/>
              </a:rPr>
              <a:t>USFSM Student</a:t>
            </a:r>
          </a:p>
        </p:txBody>
      </p:sp>
      <p:sp>
        <p:nvSpPr>
          <p:cNvPr id="67" name="Oval 66">
            <a:extLst>
              <a:ext uri="{FF2B5EF4-FFF2-40B4-BE49-F238E27FC236}">
                <a16:creationId xmlns:a16="http://schemas.microsoft.com/office/drawing/2014/main" id="{BE553D85-F0B1-2DB0-332B-48E8502268DA}"/>
              </a:ext>
            </a:extLst>
          </p:cNvPr>
          <p:cNvSpPr/>
          <p:nvPr/>
        </p:nvSpPr>
        <p:spPr>
          <a:xfrm>
            <a:off x="1217793" y="6060401"/>
            <a:ext cx="588336" cy="605391"/>
          </a:xfrm>
          <a:prstGeom prst="ellipse">
            <a:avLst/>
          </a:prstGeom>
          <a:blipFill>
            <a:blip r:embed="rId1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12EE59E8-1CAE-2B53-3A41-8F486E5DBECF}"/>
              </a:ext>
            </a:extLst>
          </p:cNvPr>
          <p:cNvSpPr txBox="1"/>
          <p:nvPr/>
        </p:nvSpPr>
        <p:spPr>
          <a:xfrm>
            <a:off x="1844041" y="6085947"/>
            <a:ext cx="4992188" cy="646331"/>
          </a:xfrm>
          <a:prstGeom prst="rect">
            <a:avLst/>
          </a:prstGeom>
          <a:noFill/>
        </p:spPr>
        <p:txBody>
          <a:bodyPr wrap="square">
            <a:spAutoFit/>
          </a:bodyPr>
          <a:lstStyle/>
          <a:p>
            <a:r>
              <a:rPr lang="en-US" b="1" dirty="0">
                <a:latin typeface="Arial Narrow" panose="020B0606020202030204" pitchFamily="34" charset="0"/>
              </a:rPr>
              <a:t>Elizabeth Spiller</a:t>
            </a:r>
            <a:r>
              <a:rPr lang="en-US" dirty="0">
                <a:latin typeface="Arial Narrow" panose="020B0606020202030204" pitchFamily="34" charset="0"/>
              </a:rPr>
              <a:t> (or designee)</a:t>
            </a:r>
          </a:p>
          <a:p>
            <a:r>
              <a:rPr lang="en-US" dirty="0">
                <a:latin typeface="Arial Narrow" panose="020B0606020202030204" pitchFamily="34" charset="0"/>
              </a:rPr>
              <a:t>USF College of Arts and Sciences</a:t>
            </a:r>
          </a:p>
        </p:txBody>
      </p:sp>
      <p:sp>
        <p:nvSpPr>
          <p:cNvPr id="69" name="Oval 68">
            <a:extLst>
              <a:ext uri="{FF2B5EF4-FFF2-40B4-BE49-F238E27FC236}">
                <a16:creationId xmlns:a16="http://schemas.microsoft.com/office/drawing/2014/main" id="{74DC02AC-D2C0-EA5B-5B5D-214AE85AB106}"/>
              </a:ext>
            </a:extLst>
          </p:cNvPr>
          <p:cNvSpPr/>
          <p:nvPr/>
        </p:nvSpPr>
        <p:spPr>
          <a:xfrm>
            <a:off x="6884391" y="6065245"/>
            <a:ext cx="588336" cy="605391"/>
          </a:xfrm>
          <a:prstGeom prst="ellipse">
            <a:avLst/>
          </a:prstGeom>
          <a:blipFill>
            <a:blip r:embed="rId19"/>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5C1240CC-37DC-F0CB-980C-E8134C5682C3}"/>
              </a:ext>
            </a:extLst>
          </p:cNvPr>
          <p:cNvSpPr txBox="1"/>
          <p:nvPr/>
        </p:nvSpPr>
        <p:spPr>
          <a:xfrm>
            <a:off x="7510639" y="6090791"/>
            <a:ext cx="1956634" cy="646331"/>
          </a:xfrm>
          <a:prstGeom prst="rect">
            <a:avLst/>
          </a:prstGeom>
          <a:noFill/>
        </p:spPr>
        <p:txBody>
          <a:bodyPr wrap="square">
            <a:spAutoFit/>
          </a:bodyPr>
          <a:lstStyle/>
          <a:p>
            <a:r>
              <a:rPr lang="en-US" b="1" dirty="0">
                <a:latin typeface="Arial Narrow" panose="020B0606020202030204" pitchFamily="34" charset="0"/>
              </a:rPr>
              <a:t>Delaney Gutierrez</a:t>
            </a:r>
            <a:endParaRPr lang="en-US" dirty="0">
              <a:latin typeface="Arial Narrow" panose="020B0606020202030204" pitchFamily="34" charset="0"/>
            </a:endParaRPr>
          </a:p>
          <a:p>
            <a:r>
              <a:rPr lang="en-US" dirty="0">
                <a:latin typeface="Arial Narrow" panose="020B0606020202030204" pitchFamily="34" charset="0"/>
              </a:rPr>
              <a:t>USFSM Student</a:t>
            </a:r>
          </a:p>
        </p:txBody>
      </p:sp>
      <p:sp>
        <p:nvSpPr>
          <p:cNvPr id="71" name="Oval 70">
            <a:extLst>
              <a:ext uri="{FF2B5EF4-FFF2-40B4-BE49-F238E27FC236}">
                <a16:creationId xmlns:a16="http://schemas.microsoft.com/office/drawing/2014/main" id="{C1DA760A-D87B-1228-0D40-792FF7209496}"/>
              </a:ext>
            </a:extLst>
          </p:cNvPr>
          <p:cNvSpPr/>
          <p:nvPr/>
        </p:nvSpPr>
        <p:spPr>
          <a:xfrm>
            <a:off x="1193712" y="1119351"/>
            <a:ext cx="588336" cy="605391"/>
          </a:xfrm>
          <a:prstGeom prst="ellipse">
            <a:avLst/>
          </a:prstGeom>
          <a:blipFill>
            <a:blip r:embed="rId2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C0745416-350D-D771-A1D2-9C4D00CA53CD}"/>
              </a:ext>
            </a:extLst>
          </p:cNvPr>
          <p:cNvSpPr txBox="1"/>
          <p:nvPr/>
        </p:nvSpPr>
        <p:spPr>
          <a:xfrm>
            <a:off x="1819960" y="1144897"/>
            <a:ext cx="4992188" cy="646331"/>
          </a:xfrm>
          <a:prstGeom prst="rect">
            <a:avLst/>
          </a:prstGeom>
          <a:noFill/>
        </p:spPr>
        <p:txBody>
          <a:bodyPr wrap="square">
            <a:spAutoFit/>
          </a:bodyPr>
          <a:lstStyle/>
          <a:p>
            <a:r>
              <a:rPr lang="en-US" b="1" dirty="0">
                <a:latin typeface="Arial Narrow" panose="020B0606020202030204" pitchFamily="34" charset="0"/>
              </a:rPr>
              <a:t>Kaushik Dutta</a:t>
            </a:r>
            <a:endParaRPr lang="en-US" dirty="0">
              <a:latin typeface="Arial Narrow" panose="020B0606020202030204" pitchFamily="34" charset="0"/>
            </a:endParaRPr>
          </a:p>
          <a:p>
            <a:r>
              <a:rPr lang="en-US" dirty="0">
                <a:latin typeface="Arial Narrow" panose="020B0606020202030204" pitchFamily="34" charset="0"/>
              </a:rPr>
              <a:t>Vice Provost, USF Office of the Provost</a:t>
            </a:r>
          </a:p>
        </p:txBody>
      </p:sp>
      <p:sp>
        <p:nvSpPr>
          <p:cNvPr id="78" name="TextBox 77">
            <a:extLst>
              <a:ext uri="{FF2B5EF4-FFF2-40B4-BE49-F238E27FC236}">
                <a16:creationId xmlns:a16="http://schemas.microsoft.com/office/drawing/2014/main" id="{06F77755-3F3A-D842-7FD3-B9971A5AFF23}"/>
              </a:ext>
            </a:extLst>
          </p:cNvPr>
          <p:cNvSpPr txBox="1"/>
          <p:nvPr/>
        </p:nvSpPr>
        <p:spPr>
          <a:xfrm>
            <a:off x="7544970" y="5297028"/>
            <a:ext cx="4647030" cy="646331"/>
          </a:xfrm>
          <a:prstGeom prst="rect">
            <a:avLst/>
          </a:prstGeom>
          <a:noFill/>
        </p:spPr>
        <p:txBody>
          <a:bodyPr wrap="square">
            <a:spAutoFit/>
          </a:bodyPr>
          <a:lstStyle/>
          <a:p>
            <a:r>
              <a:rPr lang="en-US" b="1" dirty="0">
                <a:latin typeface="Arial Narrow" panose="020B0606020202030204" pitchFamily="34" charset="0"/>
              </a:rPr>
              <a:t>Tanya Vomacka</a:t>
            </a:r>
            <a:endParaRPr lang="en-US" dirty="0">
              <a:latin typeface="Arial Narrow" panose="020B0606020202030204" pitchFamily="34" charset="0"/>
            </a:endParaRPr>
          </a:p>
          <a:p>
            <a:r>
              <a:rPr lang="en-US" dirty="0">
                <a:latin typeface="Arial Narrow" panose="020B0606020202030204" pitchFamily="34" charset="0"/>
              </a:rPr>
              <a:t>Chief of Staff and Associate Vice Provost</a:t>
            </a:r>
          </a:p>
        </p:txBody>
      </p:sp>
      <p:sp>
        <p:nvSpPr>
          <p:cNvPr id="79" name="Oval 78">
            <a:extLst>
              <a:ext uri="{FF2B5EF4-FFF2-40B4-BE49-F238E27FC236}">
                <a16:creationId xmlns:a16="http://schemas.microsoft.com/office/drawing/2014/main" id="{E177571C-5A99-A186-18D9-35BE921352C8}"/>
              </a:ext>
            </a:extLst>
          </p:cNvPr>
          <p:cNvSpPr/>
          <p:nvPr/>
        </p:nvSpPr>
        <p:spPr>
          <a:xfrm>
            <a:off x="9650706" y="6106416"/>
            <a:ext cx="588336" cy="605391"/>
          </a:xfrm>
          <a:prstGeom prst="ellipse">
            <a:avLst/>
          </a:prstGeom>
          <a:blipFill>
            <a:blip r:embed="rId21"/>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0B0E1397-45E1-20DF-5552-45A983BA9271}"/>
              </a:ext>
            </a:extLst>
          </p:cNvPr>
          <p:cNvSpPr/>
          <p:nvPr/>
        </p:nvSpPr>
        <p:spPr>
          <a:xfrm>
            <a:off x="-6337" y="0"/>
            <a:ext cx="101211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254D1A3A-8FC5-DA76-E610-2F038B5A8240}"/>
              </a:ext>
            </a:extLst>
          </p:cNvPr>
          <p:cNvSpPr txBox="1"/>
          <p:nvPr/>
        </p:nvSpPr>
        <p:spPr>
          <a:xfrm rot="16200000">
            <a:off x="-2922944" y="3198167"/>
            <a:ext cx="6858002" cy="461665"/>
          </a:xfrm>
          <a:prstGeom prst="rect">
            <a:avLst/>
          </a:prstGeom>
          <a:noFill/>
        </p:spPr>
        <p:txBody>
          <a:bodyPr wrap="square">
            <a:spAutoFit/>
          </a:bodyPr>
          <a:lstStyle/>
          <a:p>
            <a:pPr algn="ctr"/>
            <a:r>
              <a:rPr lang="en-US" sz="2400" b="1" dirty="0">
                <a:solidFill>
                  <a:srgbClr val="FFFFFF"/>
                </a:solidFill>
              </a:rPr>
              <a:t>Sarasota-Manatee Teach-Out Task Force </a:t>
            </a:r>
          </a:p>
        </p:txBody>
      </p:sp>
    </p:spTree>
    <p:extLst>
      <p:ext uri="{BB962C8B-B14F-4D97-AF65-F5344CB8AC3E}">
        <p14:creationId xmlns:p14="http://schemas.microsoft.com/office/powerpoint/2010/main" val="1144713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705A1-4ADC-4352-13EF-6187654D6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F208E-3F3A-AD27-928D-BAE0D5A4C74B}"/>
              </a:ext>
            </a:extLst>
          </p:cNvPr>
          <p:cNvSpPr>
            <a:spLocks noGrp="1"/>
          </p:cNvSpPr>
          <p:nvPr>
            <p:ph type="title"/>
          </p:nvPr>
        </p:nvSpPr>
        <p:spPr>
          <a:xfrm>
            <a:off x="402264" y="365125"/>
            <a:ext cx="11699706" cy="1325563"/>
          </a:xfrm>
        </p:spPr>
        <p:txBody>
          <a:bodyPr/>
          <a:lstStyle/>
          <a:p>
            <a:r>
              <a:rPr lang="en-US" dirty="0"/>
              <a:t>USFSM Transition Advisory Working Group </a:t>
            </a:r>
          </a:p>
        </p:txBody>
      </p:sp>
      <p:sp>
        <p:nvSpPr>
          <p:cNvPr id="3" name="Content Placeholder 2">
            <a:extLst>
              <a:ext uri="{FF2B5EF4-FFF2-40B4-BE49-F238E27FC236}">
                <a16:creationId xmlns:a16="http://schemas.microsoft.com/office/drawing/2014/main" id="{B882D07A-64CF-CEDD-69BF-0EDA3A80622E}"/>
              </a:ext>
            </a:extLst>
          </p:cNvPr>
          <p:cNvSpPr>
            <a:spLocks noGrp="1"/>
          </p:cNvSpPr>
          <p:nvPr>
            <p:ph idx="1"/>
          </p:nvPr>
        </p:nvSpPr>
        <p:spPr>
          <a:xfrm>
            <a:off x="90030" y="1602601"/>
            <a:ext cx="11410507" cy="4351339"/>
          </a:xfrm>
        </p:spPr>
        <p:txBody>
          <a:bodyPr>
            <a:normAutofit/>
          </a:bodyPr>
          <a:lstStyle/>
          <a:p>
            <a:pPr lvl="1"/>
            <a:r>
              <a:rPr lang="en-US" sz="2800" b="1" u="sng" dirty="0">
                <a:solidFill>
                  <a:schemeClr val="tx1"/>
                </a:solidFill>
              </a:rPr>
              <a:t>Role</a:t>
            </a:r>
            <a:r>
              <a:rPr lang="en-US" sz="2800" dirty="0">
                <a:solidFill>
                  <a:schemeClr val="bg2">
                    <a:lumMod val="10000"/>
                  </a:schemeClr>
                </a:solidFill>
              </a:rPr>
              <a:t>: </a:t>
            </a:r>
            <a:r>
              <a:rPr lang="en-US" sz="2800" dirty="0">
                <a:solidFill>
                  <a:schemeClr val="bg2">
                    <a:lumMod val="10000"/>
                  </a:schemeClr>
                </a:solidFill>
                <a:latin typeface="Arial Narrow" panose="020B0606020202030204" pitchFamily="34" charset="0"/>
              </a:rPr>
              <a:t>advise university leadership on faculty and staff transition planning, shared governance, communication, operational matters and cross-campus equity. </a:t>
            </a:r>
          </a:p>
          <a:p>
            <a:pPr lvl="1"/>
            <a:endParaRPr lang="en-US" sz="2800" dirty="0">
              <a:solidFill>
                <a:schemeClr val="bg2">
                  <a:lumMod val="10000"/>
                </a:schemeClr>
              </a:solidFill>
              <a:latin typeface="Arial Narrow" panose="020B0606020202030204" pitchFamily="34" charset="0"/>
            </a:endParaRPr>
          </a:p>
          <a:p>
            <a:pPr lvl="1"/>
            <a:r>
              <a:rPr lang="en-US" sz="2800" b="1" u="sng" dirty="0">
                <a:solidFill>
                  <a:schemeClr val="tx1"/>
                </a:solidFill>
              </a:rPr>
              <a:t>Co-chairs</a:t>
            </a:r>
            <a:r>
              <a:rPr lang="en-US" sz="2800" dirty="0">
                <a:solidFill>
                  <a:schemeClr val="tx1"/>
                </a:solidFill>
              </a:rPr>
              <a:t>: </a:t>
            </a:r>
            <a:r>
              <a:rPr lang="en-US" sz="2800" dirty="0">
                <a:solidFill>
                  <a:schemeClr val="bg2">
                    <a:lumMod val="10000"/>
                  </a:schemeClr>
                </a:solidFill>
                <a:latin typeface="Arial Narrow" panose="020B0606020202030204" pitchFamily="34" charset="0"/>
              </a:rPr>
              <a:t>Jess </a:t>
            </a:r>
            <a:r>
              <a:rPr lang="en-US" sz="2800" dirty="0" err="1">
                <a:solidFill>
                  <a:schemeClr val="bg2">
                    <a:lumMod val="10000"/>
                  </a:schemeClr>
                </a:solidFill>
                <a:latin typeface="Arial Narrow" panose="020B0606020202030204" pitchFamily="34" charset="0"/>
              </a:rPr>
              <a:t>Grosholz</a:t>
            </a:r>
            <a:r>
              <a:rPr lang="en-US" sz="2800" dirty="0">
                <a:solidFill>
                  <a:schemeClr val="bg2">
                    <a:lumMod val="10000"/>
                  </a:schemeClr>
                </a:solidFill>
                <a:latin typeface="Arial Narrow" panose="020B0606020202030204" pitchFamily="34" charset="0"/>
              </a:rPr>
              <a:t> and Jean Kabongo</a:t>
            </a:r>
          </a:p>
        </p:txBody>
      </p:sp>
      <p:sp>
        <p:nvSpPr>
          <p:cNvPr id="4" name="Footer Placeholder 3">
            <a:extLst>
              <a:ext uri="{FF2B5EF4-FFF2-40B4-BE49-F238E27FC236}">
                <a16:creationId xmlns:a16="http://schemas.microsoft.com/office/drawing/2014/main" id="{F14151F4-79C0-4540-9D89-2A07D8678E93}"/>
              </a:ext>
            </a:extLst>
          </p:cNvPr>
          <p:cNvSpPr>
            <a:spLocks noGrp="1"/>
          </p:cNvSpPr>
          <p:nvPr>
            <p:ph type="ftr" sz="quarter" idx="11"/>
          </p:nvPr>
        </p:nvSpPr>
        <p:spPr/>
        <p:txBody>
          <a:bodyPr/>
          <a:lstStyle/>
          <a:p>
            <a:r>
              <a:rPr lang="en-US"/>
              <a:t>UNIVERSITY OF SOUTH FLORIDA</a:t>
            </a:r>
            <a:endParaRPr lang="en-US" dirty="0"/>
          </a:p>
        </p:txBody>
      </p:sp>
    </p:spTree>
    <p:extLst>
      <p:ext uri="{BB962C8B-B14F-4D97-AF65-F5344CB8AC3E}">
        <p14:creationId xmlns:p14="http://schemas.microsoft.com/office/powerpoint/2010/main" val="148936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EC4A4-B3D8-0EEC-9866-306B1DD2B26E}"/>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6FD6654F-1A77-DC6B-C8D6-7101D5E37095}"/>
              </a:ext>
            </a:extLst>
          </p:cNvPr>
          <p:cNvSpPr/>
          <p:nvPr/>
        </p:nvSpPr>
        <p:spPr>
          <a:xfrm>
            <a:off x="6633972" y="3520493"/>
            <a:ext cx="588336" cy="605391"/>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F4365EF-E695-ACBA-D086-CD1C943813A1}"/>
              </a:ext>
            </a:extLst>
          </p:cNvPr>
          <p:cNvSpPr/>
          <p:nvPr/>
        </p:nvSpPr>
        <p:spPr>
          <a:xfrm>
            <a:off x="1328715" y="3479688"/>
            <a:ext cx="588336" cy="605391"/>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BF4A4E00-EB03-09A7-4327-C89D83DCB408}"/>
              </a:ext>
            </a:extLst>
          </p:cNvPr>
          <p:cNvSpPr/>
          <p:nvPr/>
        </p:nvSpPr>
        <p:spPr>
          <a:xfrm>
            <a:off x="1328715" y="2032307"/>
            <a:ext cx="588336" cy="605391"/>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A707A4A-1675-0A35-2D52-21E2DE87D8D7}"/>
              </a:ext>
            </a:extLst>
          </p:cNvPr>
          <p:cNvSpPr/>
          <p:nvPr/>
        </p:nvSpPr>
        <p:spPr>
          <a:xfrm>
            <a:off x="1328715" y="1312971"/>
            <a:ext cx="588336" cy="60539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A45D5F9C-E523-B8DA-1B01-CD0E07BCFAD5}"/>
              </a:ext>
            </a:extLst>
          </p:cNvPr>
          <p:cNvSpPr/>
          <p:nvPr/>
        </p:nvSpPr>
        <p:spPr>
          <a:xfrm>
            <a:off x="1328715" y="2751643"/>
            <a:ext cx="588336" cy="60539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A09E9F5-D0FC-5F36-D729-11DE86AF1684}"/>
              </a:ext>
            </a:extLst>
          </p:cNvPr>
          <p:cNvSpPr/>
          <p:nvPr/>
        </p:nvSpPr>
        <p:spPr>
          <a:xfrm>
            <a:off x="1331740" y="4222647"/>
            <a:ext cx="588336" cy="605391"/>
          </a:xfrm>
          <a:prstGeom prst="ellipse">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A30A0569-CA78-B746-323F-60DFC4E97A8C}"/>
              </a:ext>
            </a:extLst>
          </p:cNvPr>
          <p:cNvSpPr txBox="1"/>
          <p:nvPr/>
        </p:nvSpPr>
        <p:spPr>
          <a:xfrm>
            <a:off x="1954963" y="1298650"/>
            <a:ext cx="3376729" cy="646331"/>
          </a:xfrm>
          <a:prstGeom prst="rect">
            <a:avLst/>
          </a:prstGeom>
          <a:noFill/>
        </p:spPr>
        <p:txBody>
          <a:bodyPr wrap="square">
            <a:spAutoFit/>
          </a:bodyPr>
          <a:lstStyle/>
          <a:p>
            <a:r>
              <a:rPr lang="en-US" b="1" dirty="0">
                <a:latin typeface="Arial Narrow" panose="020B0606020202030204" pitchFamily="34" charset="0"/>
              </a:rPr>
              <a:t>Jess </a:t>
            </a:r>
            <a:r>
              <a:rPr lang="en-US" b="1" dirty="0" err="1">
                <a:latin typeface="Arial Narrow" panose="020B0606020202030204" pitchFamily="34" charset="0"/>
              </a:rPr>
              <a:t>Grosholz</a:t>
            </a:r>
            <a:endParaRPr lang="en-US" b="1" dirty="0">
              <a:latin typeface="Arial Narrow" panose="020B0606020202030204" pitchFamily="34" charset="0"/>
            </a:endParaRPr>
          </a:p>
          <a:p>
            <a:r>
              <a:rPr lang="en-US" dirty="0">
                <a:latin typeface="Arial Narrow" panose="020B0606020202030204" pitchFamily="34" charset="0"/>
              </a:rPr>
              <a:t>USFSM Faculty Council</a:t>
            </a:r>
          </a:p>
        </p:txBody>
      </p:sp>
      <p:sp>
        <p:nvSpPr>
          <p:cNvPr id="40" name="TextBox 39">
            <a:extLst>
              <a:ext uri="{FF2B5EF4-FFF2-40B4-BE49-F238E27FC236}">
                <a16:creationId xmlns:a16="http://schemas.microsoft.com/office/drawing/2014/main" id="{4A63FA25-ABD6-3A36-BBE6-4420106811BA}"/>
              </a:ext>
            </a:extLst>
          </p:cNvPr>
          <p:cNvSpPr txBox="1"/>
          <p:nvPr/>
        </p:nvSpPr>
        <p:spPr>
          <a:xfrm>
            <a:off x="1954963" y="2017986"/>
            <a:ext cx="3511732" cy="646331"/>
          </a:xfrm>
          <a:prstGeom prst="rect">
            <a:avLst/>
          </a:prstGeom>
          <a:noFill/>
        </p:spPr>
        <p:txBody>
          <a:bodyPr wrap="square">
            <a:spAutoFit/>
          </a:bodyPr>
          <a:lstStyle/>
          <a:p>
            <a:r>
              <a:rPr lang="en-US" b="1" dirty="0">
                <a:latin typeface="Arial Narrow" panose="020B0606020202030204" pitchFamily="34" charset="0"/>
              </a:rPr>
              <a:t>Jean Kabongo</a:t>
            </a:r>
            <a:endParaRPr lang="en-US" dirty="0">
              <a:latin typeface="Arial Narrow" panose="020B0606020202030204" pitchFamily="34" charset="0"/>
            </a:endParaRPr>
          </a:p>
          <a:p>
            <a:r>
              <a:rPr lang="en-US" dirty="0">
                <a:latin typeface="Arial Narrow" panose="020B0606020202030204" pitchFamily="34" charset="0"/>
              </a:rPr>
              <a:t>USF Muma College of Business</a:t>
            </a:r>
          </a:p>
        </p:txBody>
      </p:sp>
      <p:sp>
        <p:nvSpPr>
          <p:cNvPr id="41" name="TextBox 40">
            <a:extLst>
              <a:ext uri="{FF2B5EF4-FFF2-40B4-BE49-F238E27FC236}">
                <a16:creationId xmlns:a16="http://schemas.microsoft.com/office/drawing/2014/main" id="{D37D163B-643B-FA01-4915-3C4122646E20}"/>
              </a:ext>
            </a:extLst>
          </p:cNvPr>
          <p:cNvSpPr txBox="1"/>
          <p:nvPr/>
        </p:nvSpPr>
        <p:spPr>
          <a:xfrm>
            <a:off x="1954963" y="2759021"/>
            <a:ext cx="3756975" cy="646331"/>
          </a:xfrm>
          <a:prstGeom prst="rect">
            <a:avLst/>
          </a:prstGeom>
          <a:noFill/>
        </p:spPr>
        <p:txBody>
          <a:bodyPr wrap="square">
            <a:spAutoFit/>
          </a:bodyPr>
          <a:lstStyle/>
          <a:p>
            <a:r>
              <a:rPr lang="en-US" b="1" dirty="0">
                <a:latin typeface="Arial Narrow" panose="020B0606020202030204" pitchFamily="34" charset="0"/>
              </a:rPr>
              <a:t>Craig Dawson</a:t>
            </a:r>
            <a:endParaRPr lang="en-US" dirty="0">
              <a:latin typeface="Arial Narrow" panose="020B0606020202030204" pitchFamily="34" charset="0"/>
            </a:endParaRPr>
          </a:p>
          <a:p>
            <a:r>
              <a:rPr lang="en-US" dirty="0">
                <a:latin typeface="Arial Narrow" panose="020B0606020202030204" pitchFamily="34" charset="0"/>
              </a:rPr>
              <a:t>General Counsel</a:t>
            </a:r>
          </a:p>
        </p:txBody>
      </p:sp>
      <p:sp>
        <p:nvSpPr>
          <p:cNvPr id="42" name="TextBox 41">
            <a:extLst>
              <a:ext uri="{FF2B5EF4-FFF2-40B4-BE49-F238E27FC236}">
                <a16:creationId xmlns:a16="http://schemas.microsoft.com/office/drawing/2014/main" id="{1A830620-9BAB-2AE9-668E-8C9D8569AC95}"/>
              </a:ext>
            </a:extLst>
          </p:cNvPr>
          <p:cNvSpPr txBox="1"/>
          <p:nvPr/>
        </p:nvSpPr>
        <p:spPr>
          <a:xfrm>
            <a:off x="1954963" y="3496525"/>
            <a:ext cx="3603066" cy="646331"/>
          </a:xfrm>
          <a:prstGeom prst="rect">
            <a:avLst/>
          </a:prstGeom>
          <a:noFill/>
        </p:spPr>
        <p:txBody>
          <a:bodyPr wrap="square">
            <a:spAutoFit/>
          </a:bodyPr>
          <a:lstStyle/>
          <a:p>
            <a:r>
              <a:rPr lang="en-US" b="1" dirty="0">
                <a:latin typeface="Arial Narrow" panose="020B0606020202030204" pitchFamily="34" charset="0"/>
              </a:rPr>
              <a:t>Cindy DeLuca</a:t>
            </a:r>
            <a:endParaRPr lang="en-US" dirty="0">
              <a:latin typeface="Arial Narrow" panose="020B0606020202030204" pitchFamily="34" charset="0"/>
            </a:endParaRPr>
          </a:p>
          <a:p>
            <a:r>
              <a:rPr lang="en-US" dirty="0">
                <a:latin typeface="Arial Narrow" panose="020B0606020202030204" pitchFamily="34" charset="0"/>
              </a:rPr>
              <a:t>Student Success</a:t>
            </a:r>
          </a:p>
        </p:txBody>
      </p:sp>
      <p:sp>
        <p:nvSpPr>
          <p:cNvPr id="43" name="TextBox 42">
            <a:extLst>
              <a:ext uri="{FF2B5EF4-FFF2-40B4-BE49-F238E27FC236}">
                <a16:creationId xmlns:a16="http://schemas.microsoft.com/office/drawing/2014/main" id="{5A6FC1BB-5EDE-5494-BA82-1677C28D8323}"/>
              </a:ext>
            </a:extLst>
          </p:cNvPr>
          <p:cNvSpPr txBox="1"/>
          <p:nvPr/>
        </p:nvSpPr>
        <p:spPr>
          <a:xfrm>
            <a:off x="1954963" y="4215861"/>
            <a:ext cx="4992188" cy="646331"/>
          </a:xfrm>
          <a:prstGeom prst="rect">
            <a:avLst/>
          </a:prstGeom>
          <a:noFill/>
        </p:spPr>
        <p:txBody>
          <a:bodyPr wrap="square">
            <a:spAutoFit/>
          </a:bodyPr>
          <a:lstStyle/>
          <a:p>
            <a:r>
              <a:rPr lang="en-US" b="1" dirty="0">
                <a:latin typeface="Arial Narrow" panose="020B0606020202030204" pitchFamily="34" charset="0"/>
              </a:rPr>
              <a:t>Roberto Jimenez-Arroyo</a:t>
            </a:r>
            <a:endParaRPr lang="en-US" dirty="0">
              <a:latin typeface="Arial Narrow" panose="020B0606020202030204" pitchFamily="34" charset="0"/>
            </a:endParaRPr>
          </a:p>
          <a:p>
            <a:r>
              <a:rPr lang="en-US" dirty="0">
                <a:latin typeface="Arial Narrow" panose="020B0606020202030204" pitchFamily="34" charset="0"/>
              </a:rPr>
              <a:t>Senate Intercampus Council</a:t>
            </a:r>
          </a:p>
        </p:txBody>
      </p:sp>
      <p:sp>
        <p:nvSpPr>
          <p:cNvPr id="52" name="Oval 51">
            <a:extLst>
              <a:ext uri="{FF2B5EF4-FFF2-40B4-BE49-F238E27FC236}">
                <a16:creationId xmlns:a16="http://schemas.microsoft.com/office/drawing/2014/main" id="{F05D649F-E271-1E9E-17C9-B0167C6FA116}"/>
              </a:ext>
            </a:extLst>
          </p:cNvPr>
          <p:cNvSpPr/>
          <p:nvPr/>
        </p:nvSpPr>
        <p:spPr>
          <a:xfrm>
            <a:off x="6633973" y="2801157"/>
            <a:ext cx="588336" cy="605391"/>
          </a:xfrm>
          <a:prstGeom prst="ellipse">
            <a:avLst/>
          </a:prstGeom>
          <a:blipFill>
            <a:blip r:embed="rId9"/>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C7F4880F-93FA-56B5-1382-22AF456719C5}"/>
              </a:ext>
            </a:extLst>
          </p:cNvPr>
          <p:cNvSpPr/>
          <p:nvPr/>
        </p:nvSpPr>
        <p:spPr>
          <a:xfrm>
            <a:off x="6633973" y="2057781"/>
            <a:ext cx="588336" cy="605391"/>
          </a:xfrm>
          <a:prstGeom prst="ellipse">
            <a:avLst/>
          </a:prstGeom>
          <a:blipFill>
            <a:blip r:embed="rId1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2B9C1007-DF2D-D00D-6223-7BDDA5C433EE}"/>
              </a:ext>
            </a:extLst>
          </p:cNvPr>
          <p:cNvSpPr/>
          <p:nvPr/>
        </p:nvSpPr>
        <p:spPr>
          <a:xfrm>
            <a:off x="6633973" y="4239829"/>
            <a:ext cx="588336" cy="605391"/>
          </a:xfrm>
          <a:prstGeom prst="ellipse">
            <a:avLst/>
          </a:prstGeom>
          <a:blipFill>
            <a:blip r:embed="rId11"/>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A951C3DF-1161-04BA-8352-93ABD8780530}"/>
              </a:ext>
            </a:extLst>
          </p:cNvPr>
          <p:cNvSpPr txBox="1"/>
          <p:nvPr/>
        </p:nvSpPr>
        <p:spPr>
          <a:xfrm>
            <a:off x="7260221" y="2049332"/>
            <a:ext cx="4525380" cy="646331"/>
          </a:xfrm>
          <a:prstGeom prst="rect">
            <a:avLst/>
          </a:prstGeom>
          <a:noFill/>
        </p:spPr>
        <p:txBody>
          <a:bodyPr wrap="square">
            <a:spAutoFit/>
          </a:bodyPr>
          <a:lstStyle/>
          <a:p>
            <a:r>
              <a:rPr lang="en-US" b="1" dirty="0">
                <a:latin typeface="Arial Narrow" panose="020B0606020202030204" pitchFamily="34" charset="0"/>
              </a:rPr>
              <a:t>Thomas Smith</a:t>
            </a:r>
            <a:endParaRPr lang="en-US" dirty="0">
              <a:latin typeface="Arial Narrow" panose="020B0606020202030204" pitchFamily="34" charset="0"/>
            </a:endParaRPr>
          </a:p>
          <a:p>
            <a:r>
              <a:rPr lang="en-US" dirty="0">
                <a:latin typeface="Arial Narrow" panose="020B0606020202030204" pitchFamily="34" charset="0"/>
              </a:rPr>
              <a:t>USF St. Petersburg</a:t>
            </a:r>
          </a:p>
        </p:txBody>
      </p:sp>
      <p:sp>
        <p:nvSpPr>
          <p:cNvPr id="58" name="TextBox 57">
            <a:extLst>
              <a:ext uri="{FF2B5EF4-FFF2-40B4-BE49-F238E27FC236}">
                <a16:creationId xmlns:a16="http://schemas.microsoft.com/office/drawing/2014/main" id="{952D4A94-E2F4-C5EF-232D-3AD8D104C221}"/>
              </a:ext>
            </a:extLst>
          </p:cNvPr>
          <p:cNvSpPr txBox="1"/>
          <p:nvPr/>
        </p:nvSpPr>
        <p:spPr>
          <a:xfrm>
            <a:off x="7260220" y="2786836"/>
            <a:ext cx="5445671" cy="646331"/>
          </a:xfrm>
          <a:prstGeom prst="rect">
            <a:avLst/>
          </a:prstGeom>
          <a:noFill/>
        </p:spPr>
        <p:txBody>
          <a:bodyPr wrap="square">
            <a:spAutoFit/>
          </a:bodyPr>
          <a:lstStyle/>
          <a:p>
            <a:r>
              <a:rPr lang="en-US" b="1" dirty="0">
                <a:latin typeface="Arial Narrow" panose="020B0606020202030204" pitchFamily="34" charset="0"/>
              </a:rPr>
              <a:t>Steve Tauber</a:t>
            </a:r>
          </a:p>
          <a:p>
            <a:r>
              <a:rPr lang="en-US" dirty="0">
                <a:latin typeface="Arial Narrow" panose="020B0606020202030204" pitchFamily="34" charset="0"/>
              </a:rPr>
              <a:t>USF Provost’s Office</a:t>
            </a:r>
          </a:p>
        </p:txBody>
      </p:sp>
      <p:sp>
        <p:nvSpPr>
          <p:cNvPr id="59" name="TextBox 58">
            <a:extLst>
              <a:ext uri="{FF2B5EF4-FFF2-40B4-BE49-F238E27FC236}">
                <a16:creationId xmlns:a16="http://schemas.microsoft.com/office/drawing/2014/main" id="{E72C30A8-793A-0268-56DC-F9330C2513C1}"/>
              </a:ext>
            </a:extLst>
          </p:cNvPr>
          <p:cNvSpPr txBox="1"/>
          <p:nvPr/>
        </p:nvSpPr>
        <p:spPr>
          <a:xfrm>
            <a:off x="7260221" y="3506172"/>
            <a:ext cx="4656556" cy="646331"/>
          </a:xfrm>
          <a:prstGeom prst="rect">
            <a:avLst/>
          </a:prstGeom>
          <a:noFill/>
        </p:spPr>
        <p:txBody>
          <a:bodyPr wrap="square">
            <a:spAutoFit/>
          </a:bodyPr>
          <a:lstStyle/>
          <a:p>
            <a:r>
              <a:rPr lang="en-US" b="1" dirty="0">
                <a:latin typeface="Arial Narrow" panose="020B0606020202030204" pitchFamily="34" charset="0"/>
              </a:rPr>
              <a:t>Casey Welch</a:t>
            </a:r>
            <a:endParaRPr lang="en-US" dirty="0">
              <a:latin typeface="Arial Narrow" panose="020B0606020202030204" pitchFamily="34" charset="0"/>
            </a:endParaRPr>
          </a:p>
          <a:p>
            <a:r>
              <a:rPr lang="en-US" dirty="0">
                <a:latin typeface="Arial Narrow" panose="020B0606020202030204" pitchFamily="34" charset="0"/>
              </a:rPr>
              <a:t>USFSM External Affairs and Government Relations</a:t>
            </a:r>
          </a:p>
        </p:txBody>
      </p:sp>
      <p:sp>
        <p:nvSpPr>
          <p:cNvPr id="60" name="TextBox 59">
            <a:extLst>
              <a:ext uri="{FF2B5EF4-FFF2-40B4-BE49-F238E27FC236}">
                <a16:creationId xmlns:a16="http://schemas.microsoft.com/office/drawing/2014/main" id="{1872D911-13B5-B42D-05A5-5C7583CA9B40}"/>
              </a:ext>
            </a:extLst>
          </p:cNvPr>
          <p:cNvSpPr txBox="1"/>
          <p:nvPr/>
        </p:nvSpPr>
        <p:spPr>
          <a:xfrm>
            <a:off x="7260221" y="4247207"/>
            <a:ext cx="5532756" cy="646331"/>
          </a:xfrm>
          <a:prstGeom prst="rect">
            <a:avLst/>
          </a:prstGeom>
          <a:noFill/>
        </p:spPr>
        <p:txBody>
          <a:bodyPr wrap="square">
            <a:spAutoFit/>
          </a:bodyPr>
          <a:lstStyle/>
          <a:p>
            <a:r>
              <a:rPr lang="en-US" b="1" dirty="0">
                <a:latin typeface="Arial Narrow" panose="020B0606020202030204" pitchFamily="34" charset="0"/>
              </a:rPr>
              <a:t>Cassandra </a:t>
            </a:r>
            <a:r>
              <a:rPr lang="en-US" b="1" dirty="0" err="1">
                <a:latin typeface="Arial Narrow" panose="020B0606020202030204" pitchFamily="34" charset="0"/>
              </a:rPr>
              <a:t>Yacovazzi</a:t>
            </a:r>
            <a:endParaRPr lang="en-US" dirty="0">
              <a:latin typeface="Arial Narrow" panose="020B0606020202030204" pitchFamily="34" charset="0"/>
            </a:endParaRPr>
          </a:p>
          <a:p>
            <a:r>
              <a:rPr lang="en-US" dirty="0">
                <a:latin typeface="Arial Narrow" panose="020B0606020202030204" pitchFamily="34" charset="0"/>
              </a:rPr>
              <a:t>USF College of Arts &amp; Sciences</a:t>
            </a:r>
          </a:p>
        </p:txBody>
      </p:sp>
      <p:sp>
        <p:nvSpPr>
          <p:cNvPr id="63" name="Oval 62">
            <a:extLst>
              <a:ext uri="{FF2B5EF4-FFF2-40B4-BE49-F238E27FC236}">
                <a16:creationId xmlns:a16="http://schemas.microsoft.com/office/drawing/2014/main" id="{32837710-5E7C-E22D-5607-759AE5AED241}"/>
              </a:ext>
            </a:extLst>
          </p:cNvPr>
          <p:cNvSpPr/>
          <p:nvPr/>
        </p:nvSpPr>
        <p:spPr>
          <a:xfrm>
            <a:off x="6633973" y="1309350"/>
            <a:ext cx="588336" cy="605391"/>
          </a:xfrm>
          <a:prstGeom prst="ellipse">
            <a:avLst/>
          </a:prstGeom>
          <a:blipFill>
            <a:blip r:embed="rId1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9D488428-EBDD-B6C6-88FA-465907272EE8}"/>
              </a:ext>
            </a:extLst>
          </p:cNvPr>
          <p:cNvSpPr txBox="1"/>
          <p:nvPr/>
        </p:nvSpPr>
        <p:spPr>
          <a:xfrm>
            <a:off x="7222308" y="1300901"/>
            <a:ext cx="5666599" cy="646331"/>
          </a:xfrm>
          <a:prstGeom prst="rect">
            <a:avLst/>
          </a:prstGeom>
          <a:noFill/>
        </p:spPr>
        <p:txBody>
          <a:bodyPr wrap="square">
            <a:spAutoFit/>
          </a:bodyPr>
          <a:lstStyle/>
          <a:p>
            <a:r>
              <a:rPr lang="en-US" b="1" dirty="0">
                <a:latin typeface="Arial Narrow" panose="020B0606020202030204" pitchFamily="34" charset="0"/>
              </a:rPr>
              <a:t>Andrea Ortiz</a:t>
            </a:r>
            <a:endParaRPr lang="en-US" dirty="0">
              <a:latin typeface="Arial Narrow" panose="020B0606020202030204" pitchFamily="34" charset="0"/>
            </a:endParaRPr>
          </a:p>
          <a:p>
            <a:r>
              <a:rPr lang="en-US" dirty="0">
                <a:latin typeface="Arial Narrow" panose="020B0606020202030204" pitchFamily="34" charset="0"/>
              </a:rPr>
              <a:t>Embedded Services</a:t>
            </a:r>
          </a:p>
        </p:txBody>
      </p:sp>
      <p:sp>
        <p:nvSpPr>
          <p:cNvPr id="67" name="Oval 66">
            <a:extLst>
              <a:ext uri="{FF2B5EF4-FFF2-40B4-BE49-F238E27FC236}">
                <a16:creationId xmlns:a16="http://schemas.microsoft.com/office/drawing/2014/main" id="{C7988E98-7459-EA0E-A746-CD63D0BDA030}"/>
              </a:ext>
            </a:extLst>
          </p:cNvPr>
          <p:cNvSpPr/>
          <p:nvPr/>
        </p:nvSpPr>
        <p:spPr>
          <a:xfrm>
            <a:off x="1331740" y="4965606"/>
            <a:ext cx="588336" cy="605391"/>
          </a:xfrm>
          <a:prstGeom prst="ellipse">
            <a:avLst/>
          </a:prstGeom>
          <a:blipFill>
            <a:blip r:embed="rId1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E6BE3354-ADF9-1CFD-6A42-CA83D62658D6}"/>
              </a:ext>
            </a:extLst>
          </p:cNvPr>
          <p:cNvSpPr txBox="1"/>
          <p:nvPr/>
        </p:nvSpPr>
        <p:spPr>
          <a:xfrm>
            <a:off x="1954962" y="4952169"/>
            <a:ext cx="4457171" cy="646331"/>
          </a:xfrm>
          <a:prstGeom prst="rect">
            <a:avLst/>
          </a:prstGeom>
          <a:noFill/>
        </p:spPr>
        <p:txBody>
          <a:bodyPr wrap="square">
            <a:spAutoFit/>
          </a:bodyPr>
          <a:lstStyle/>
          <a:p>
            <a:r>
              <a:rPr lang="en-US" b="1" dirty="0">
                <a:latin typeface="Arial Narrow" panose="020B0606020202030204" pitchFamily="34" charset="0"/>
              </a:rPr>
              <a:t>Carlos Moreira</a:t>
            </a:r>
          </a:p>
          <a:p>
            <a:r>
              <a:rPr lang="en-US" dirty="0">
                <a:latin typeface="Arial Narrow" panose="020B0606020202030204" pitchFamily="34" charset="0"/>
              </a:rPr>
              <a:t>USFSM Veteran Success and Alumni Affairs</a:t>
            </a:r>
          </a:p>
        </p:txBody>
      </p:sp>
      <p:sp>
        <p:nvSpPr>
          <p:cNvPr id="87" name="Rectangle 86">
            <a:extLst>
              <a:ext uri="{FF2B5EF4-FFF2-40B4-BE49-F238E27FC236}">
                <a16:creationId xmlns:a16="http://schemas.microsoft.com/office/drawing/2014/main" id="{D6531218-5911-707A-3F90-D31473FBF438}"/>
              </a:ext>
            </a:extLst>
          </p:cNvPr>
          <p:cNvSpPr/>
          <p:nvPr/>
        </p:nvSpPr>
        <p:spPr>
          <a:xfrm>
            <a:off x="-6337" y="0"/>
            <a:ext cx="101211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DFD3B2DA-ADA9-009D-0F5B-31B1DF6142FC}"/>
              </a:ext>
            </a:extLst>
          </p:cNvPr>
          <p:cNvSpPr txBox="1"/>
          <p:nvPr/>
        </p:nvSpPr>
        <p:spPr>
          <a:xfrm rot="16200000">
            <a:off x="-2922944" y="3198167"/>
            <a:ext cx="6858002" cy="461665"/>
          </a:xfrm>
          <a:prstGeom prst="rect">
            <a:avLst/>
          </a:prstGeom>
          <a:noFill/>
        </p:spPr>
        <p:txBody>
          <a:bodyPr wrap="square">
            <a:spAutoFit/>
          </a:bodyPr>
          <a:lstStyle/>
          <a:p>
            <a:pPr algn="ctr"/>
            <a:r>
              <a:rPr lang="en-US" sz="2400" b="1" dirty="0">
                <a:solidFill>
                  <a:srgbClr val="FFFFFF"/>
                </a:solidFill>
              </a:rPr>
              <a:t>USFSM Transition Advisory Working Group </a:t>
            </a:r>
          </a:p>
        </p:txBody>
      </p:sp>
    </p:spTree>
    <p:extLst>
      <p:ext uri="{BB962C8B-B14F-4D97-AF65-F5344CB8AC3E}">
        <p14:creationId xmlns:p14="http://schemas.microsoft.com/office/powerpoint/2010/main" val="4054238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DECB0-7EFF-E8A3-EF6D-3F2F1E7C1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495ED-EA14-A3CA-BBEA-EABBFD496C6A}"/>
              </a:ext>
            </a:extLst>
          </p:cNvPr>
          <p:cNvSpPr>
            <a:spLocks noGrp="1"/>
          </p:cNvSpPr>
          <p:nvPr>
            <p:ph type="title"/>
          </p:nvPr>
        </p:nvSpPr>
        <p:spPr>
          <a:xfrm>
            <a:off x="402264" y="365125"/>
            <a:ext cx="11699706" cy="1325563"/>
          </a:xfrm>
        </p:spPr>
        <p:txBody>
          <a:bodyPr/>
          <a:lstStyle/>
          <a:p>
            <a:r>
              <a:rPr lang="en-US" dirty="0"/>
              <a:t>Operations Task Force </a:t>
            </a:r>
          </a:p>
        </p:txBody>
      </p:sp>
      <p:sp>
        <p:nvSpPr>
          <p:cNvPr id="3" name="Content Placeholder 2">
            <a:extLst>
              <a:ext uri="{FF2B5EF4-FFF2-40B4-BE49-F238E27FC236}">
                <a16:creationId xmlns:a16="http://schemas.microsoft.com/office/drawing/2014/main" id="{664E7E5A-1C32-0C60-CA62-DA099D713457}"/>
              </a:ext>
            </a:extLst>
          </p:cNvPr>
          <p:cNvSpPr>
            <a:spLocks noGrp="1"/>
          </p:cNvSpPr>
          <p:nvPr>
            <p:ph idx="1"/>
          </p:nvPr>
        </p:nvSpPr>
        <p:spPr>
          <a:xfrm>
            <a:off x="90030" y="1602601"/>
            <a:ext cx="11410507" cy="4351339"/>
          </a:xfrm>
        </p:spPr>
        <p:txBody>
          <a:bodyPr>
            <a:normAutofit/>
          </a:bodyPr>
          <a:lstStyle/>
          <a:p>
            <a:pPr lvl="1"/>
            <a:r>
              <a:rPr lang="en-US" sz="2800" b="1" u="sng" dirty="0">
                <a:solidFill>
                  <a:schemeClr val="tx1"/>
                </a:solidFill>
              </a:rPr>
              <a:t>Role</a:t>
            </a:r>
            <a:r>
              <a:rPr lang="en-US" sz="2800" dirty="0">
                <a:solidFill>
                  <a:schemeClr val="bg2">
                    <a:lumMod val="10000"/>
                  </a:schemeClr>
                </a:solidFill>
              </a:rPr>
              <a:t>: </a:t>
            </a:r>
            <a:r>
              <a:rPr lang="en-US" sz="2800" dirty="0">
                <a:solidFill>
                  <a:schemeClr val="bg2">
                    <a:lumMod val="10000"/>
                  </a:schemeClr>
                </a:solidFill>
                <a:latin typeface="Arial Narrow" panose="020B0606020202030204" pitchFamily="34" charset="0"/>
              </a:rPr>
              <a:t>work on issues related to technology, facilities and other operational areas as assets are transitioned to New College of Florida. </a:t>
            </a:r>
          </a:p>
          <a:p>
            <a:pPr marL="457189" lvl="1" indent="0">
              <a:buNone/>
            </a:pPr>
            <a:endParaRPr lang="en-US" sz="2800" dirty="0">
              <a:solidFill>
                <a:schemeClr val="bg2">
                  <a:lumMod val="10000"/>
                </a:schemeClr>
              </a:solidFill>
              <a:latin typeface="Arial Narrow" panose="020B0606020202030204" pitchFamily="34" charset="0"/>
            </a:endParaRPr>
          </a:p>
          <a:p>
            <a:pPr lvl="1"/>
            <a:r>
              <a:rPr lang="en-US" sz="2800" b="1" u="sng" dirty="0">
                <a:solidFill>
                  <a:schemeClr val="tx1"/>
                </a:solidFill>
              </a:rPr>
              <a:t>Chair</a:t>
            </a:r>
            <a:r>
              <a:rPr lang="en-US" sz="2800" dirty="0">
                <a:solidFill>
                  <a:schemeClr val="bg2">
                    <a:lumMod val="10000"/>
                  </a:schemeClr>
                </a:solidFill>
              </a:rPr>
              <a:t>: </a:t>
            </a:r>
            <a:r>
              <a:rPr lang="en-US" sz="2800" dirty="0">
                <a:solidFill>
                  <a:schemeClr val="bg2">
                    <a:lumMod val="10000"/>
                  </a:schemeClr>
                </a:solidFill>
                <a:latin typeface="Arial Narrow" panose="020B0606020202030204" pitchFamily="34" charset="0"/>
              </a:rPr>
              <a:t>Jennifer Fleischman</a:t>
            </a:r>
          </a:p>
          <a:p>
            <a:endParaRPr lang="en-US" dirty="0"/>
          </a:p>
        </p:txBody>
      </p:sp>
      <p:sp>
        <p:nvSpPr>
          <p:cNvPr id="4" name="Footer Placeholder 3">
            <a:extLst>
              <a:ext uri="{FF2B5EF4-FFF2-40B4-BE49-F238E27FC236}">
                <a16:creationId xmlns:a16="http://schemas.microsoft.com/office/drawing/2014/main" id="{9ABB28A4-2875-B21F-A3E8-3F850FA7F90A}"/>
              </a:ext>
            </a:extLst>
          </p:cNvPr>
          <p:cNvSpPr>
            <a:spLocks noGrp="1"/>
          </p:cNvSpPr>
          <p:nvPr>
            <p:ph type="ftr" sz="quarter" idx="11"/>
          </p:nvPr>
        </p:nvSpPr>
        <p:spPr/>
        <p:txBody>
          <a:bodyPr/>
          <a:lstStyle/>
          <a:p>
            <a:r>
              <a:rPr lang="en-US"/>
              <a:t>UNIVERSITY OF SOUTH FLORIDA</a:t>
            </a:r>
            <a:endParaRPr lang="en-US" dirty="0"/>
          </a:p>
        </p:txBody>
      </p:sp>
    </p:spTree>
    <p:extLst>
      <p:ext uri="{BB962C8B-B14F-4D97-AF65-F5344CB8AC3E}">
        <p14:creationId xmlns:p14="http://schemas.microsoft.com/office/powerpoint/2010/main" val="101084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ED072-F7B5-FD5F-350B-7E52ABBD4BE3}"/>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09081A13-1EF2-14B8-B12D-4968A8E840A2}"/>
              </a:ext>
            </a:extLst>
          </p:cNvPr>
          <p:cNvSpPr/>
          <p:nvPr/>
        </p:nvSpPr>
        <p:spPr>
          <a:xfrm>
            <a:off x="1612403" y="2777860"/>
            <a:ext cx="588336" cy="605391"/>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0178F693-7BB5-D40B-EEB2-B9D1A84E4450}"/>
              </a:ext>
            </a:extLst>
          </p:cNvPr>
          <p:cNvSpPr/>
          <p:nvPr/>
        </p:nvSpPr>
        <p:spPr>
          <a:xfrm>
            <a:off x="1612403" y="1330479"/>
            <a:ext cx="588336" cy="605391"/>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4192461-6DD1-19D5-43FE-8243AD5DF07A}"/>
              </a:ext>
            </a:extLst>
          </p:cNvPr>
          <p:cNvSpPr/>
          <p:nvPr/>
        </p:nvSpPr>
        <p:spPr>
          <a:xfrm>
            <a:off x="1612403" y="611143"/>
            <a:ext cx="588336" cy="605391"/>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6932EAF9-151F-EB9F-54DD-0585069BD605}"/>
              </a:ext>
            </a:extLst>
          </p:cNvPr>
          <p:cNvSpPr/>
          <p:nvPr/>
        </p:nvSpPr>
        <p:spPr>
          <a:xfrm>
            <a:off x="1612403" y="2049815"/>
            <a:ext cx="588336" cy="60539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5ADEECD-0EFE-8AC6-A1FB-A1B22A8D88F2}"/>
              </a:ext>
            </a:extLst>
          </p:cNvPr>
          <p:cNvSpPr/>
          <p:nvPr/>
        </p:nvSpPr>
        <p:spPr>
          <a:xfrm>
            <a:off x="1615428" y="3520819"/>
            <a:ext cx="588336" cy="60539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44D243FE-329B-C8FE-F817-DD786A0A3460}"/>
              </a:ext>
            </a:extLst>
          </p:cNvPr>
          <p:cNvSpPr txBox="1"/>
          <p:nvPr/>
        </p:nvSpPr>
        <p:spPr>
          <a:xfrm>
            <a:off x="2238651" y="596822"/>
            <a:ext cx="6421280" cy="646331"/>
          </a:xfrm>
          <a:prstGeom prst="rect">
            <a:avLst/>
          </a:prstGeom>
          <a:noFill/>
        </p:spPr>
        <p:txBody>
          <a:bodyPr wrap="square">
            <a:spAutoFit/>
          </a:bodyPr>
          <a:lstStyle/>
          <a:p>
            <a:r>
              <a:rPr lang="en-US" b="1" dirty="0">
                <a:latin typeface="Arial Narrow" panose="020B0606020202030204" pitchFamily="34" charset="0"/>
              </a:rPr>
              <a:t>Jennifer Fleischman</a:t>
            </a:r>
          </a:p>
          <a:p>
            <a:r>
              <a:rPr lang="en-US" dirty="0">
                <a:latin typeface="Arial Narrow" panose="020B0606020202030204" pitchFamily="34" charset="0"/>
              </a:rPr>
              <a:t>Assistant Vice President of Administrative Operations</a:t>
            </a:r>
          </a:p>
        </p:txBody>
      </p:sp>
      <p:sp>
        <p:nvSpPr>
          <p:cNvPr id="40" name="TextBox 39">
            <a:extLst>
              <a:ext uri="{FF2B5EF4-FFF2-40B4-BE49-F238E27FC236}">
                <a16:creationId xmlns:a16="http://schemas.microsoft.com/office/drawing/2014/main" id="{E3D3CD33-0188-0FFC-6BBD-5EC9E5186F98}"/>
              </a:ext>
            </a:extLst>
          </p:cNvPr>
          <p:cNvSpPr txBox="1"/>
          <p:nvPr/>
        </p:nvSpPr>
        <p:spPr>
          <a:xfrm>
            <a:off x="2238650" y="1316158"/>
            <a:ext cx="5776633" cy="646331"/>
          </a:xfrm>
          <a:prstGeom prst="rect">
            <a:avLst/>
          </a:prstGeom>
          <a:noFill/>
        </p:spPr>
        <p:txBody>
          <a:bodyPr wrap="square">
            <a:spAutoFit/>
          </a:bodyPr>
          <a:lstStyle/>
          <a:p>
            <a:r>
              <a:rPr lang="en-US" b="1" dirty="0">
                <a:latin typeface="Arial Narrow" panose="020B0606020202030204" pitchFamily="34" charset="0"/>
              </a:rPr>
              <a:t>Sidney Fernandes</a:t>
            </a:r>
            <a:endParaRPr lang="en-US" dirty="0">
              <a:latin typeface="Arial Narrow" panose="020B0606020202030204" pitchFamily="34" charset="0"/>
            </a:endParaRPr>
          </a:p>
          <a:p>
            <a:r>
              <a:rPr lang="en-US" dirty="0">
                <a:latin typeface="Arial Narrow" panose="020B0606020202030204" pitchFamily="34" charset="0"/>
              </a:rPr>
              <a:t>CIO and Vice President for Digital Experience</a:t>
            </a:r>
          </a:p>
        </p:txBody>
      </p:sp>
      <p:sp>
        <p:nvSpPr>
          <p:cNvPr id="41" name="TextBox 40">
            <a:extLst>
              <a:ext uri="{FF2B5EF4-FFF2-40B4-BE49-F238E27FC236}">
                <a16:creationId xmlns:a16="http://schemas.microsoft.com/office/drawing/2014/main" id="{B110C79F-5457-E158-58D2-39C6CDB3B42A}"/>
              </a:ext>
            </a:extLst>
          </p:cNvPr>
          <p:cNvSpPr txBox="1"/>
          <p:nvPr/>
        </p:nvSpPr>
        <p:spPr>
          <a:xfrm>
            <a:off x="2238651" y="2057193"/>
            <a:ext cx="6090354" cy="646331"/>
          </a:xfrm>
          <a:prstGeom prst="rect">
            <a:avLst/>
          </a:prstGeom>
          <a:noFill/>
        </p:spPr>
        <p:txBody>
          <a:bodyPr wrap="square">
            <a:spAutoFit/>
          </a:bodyPr>
          <a:lstStyle/>
          <a:p>
            <a:r>
              <a:rPr lang="en-US" b="1" dirty="0">
                <a:latin typeface="Arial Narrow" panose="020B0606020202030204" pitchFamily="34" charset="0"/>
              </a:rPr>
              <a:t>Everet Simmons</a:t>
            </a:r>
            <a:endParaRPr lang="en-US" dirty="0">
              <a:latin typeface="Arial Narrow" panose="020B0606020202030204" pitchFamily="34" charset="0"/>
            </a:endParaRPr>
          </a:p>
          <a:p>
            <a:r>
              <a:rPr lang="en-US" dirty="0">
                <a:latin typeface="Arial Narrow" panose="020B0606020202030204" pitchFamily="34" charset="0"/>
              </a:rPr>
              <a:t>AVP, Campus Planning, Construction, and Development</a:t>
            </a:r>
          </a:p>
        </p:txBody>
      </p:sp>
      <p:sp>
        <p:nvSpPr>
          <p:cNvPr id="42" name="TextBox 41">
            <a:extLst>
              <a:ext uri="{FF2B5EF4-FFF2-40B4-BE49-F238E27FC236}">
                <a16:creationId xmlns:a16="http://schemas.microsoft.com/office/drawing/2014/main" id="{2572EA4E-3AB1-FEB4-8A22-F21654813AC6}"/>
              </a:ext>
            </a:extLst>
          </p:cNvPr>
          <p:cNvSpPr txBox="1"/>
          <p:nvPr/>
        </p:nvSpPr>
        <p:spPr>
          <a:xfrm>
            <a:off x="2238650" y="2794697"/>
            <a:ext cx="9086103" cy="646331"/>
          </a:xfrm>
          <a:prstGeom prst="rect">
            <a:avLst/>
          </a:prstGeom>
          <a:noFill/>
        </p:spPr>
        <p:txBody>
          <a:bodyPr wrap="square">
            <a:spAutoFit/>
          </a:bodyPr>
          <a:lstStyle/>
          <a:p>
            <a:r>
              <a:rPr lang="en-US" b="1" dirty="0">
                <a:latin typeface="Arial Narrow" panose="020B0606020202030204" pitchFamily="34" charset="0"/>
              </a:rPr>
              <a:t>Ana Hernandez</a:t>
            </a:r>
            <a:endParaRPr lang="en-US" dirty="0">
              <a:latin typeface="Arial Narrow" panose="020B0606020202030204" pitchFamily="34" charset="0"/>
            </a:endParaRPr>
          </a:p>
          <a:p>
            <a:r>
              <a:rPr lang="en-US" dirty="0">
                <a:latin typeface="Arial Narrow" panose="020B0606020202030204" pitchFamily="34" charset="0"/>
              </a:rPr>
              <a:t>Associate Vice President Auxiliary Services and Strategic Contract Management</a:t>
            </a:r>
          </a:p>
        </p:txBody>
      </p:sp>
      <p:sp>
        <p:nvSpPr>
          <p:cNvPr id="43" name="TextBox 42">
            <a:extLst>
              <a:ext uri="{FF2B5EF4-FFF2-40B4-BE49-F238E27FC236}">
                <a16:creationId xmlns:a16="http://schemas.microsoft.com/office/drawing/2014/main" id="{7247B9A1-DC4D-616B-E7A5-F81CEC9E2C16}"/>
              </a:ext>
            </a:extLst>
          </p:cNvPr>
          <p:cNvSpPr txBox="1"/>
          <p:nvPr/>
        </p:nvSpPr>
        <p:spPr>
          <a:xfrm>
            <a:off x="2238651" y="3514033"/>
            <a:ext cx="4992188" cy="646331"/>
          </a:xfrm>
          <a:prstGeom prst="rect">
            <a:avLst/>
          </a:prstGeom>
          <a:noFill/>
        </p:spPr>
        <p:txBody>
          <a:bodyPr wrap="square">
            <a:spAutoFit/>
          </a:bodyPr>
          <a:lstStyle/>
          <a:p>
            <a:r>
              <a:rPr lang="en-US" b="1" dirty="0">
                <a:latin typeface="Arial Narrow" panose="020B0606020202030204" pitchFamily="34" charset="0"/>
              </a:rPr>
              <a:t>Joel Londrigan</a:t>
            </a:r>
            <a:endParaRPr lang="en-US" dirty="0">
              <a:latin typeface="Arial Narrow" panose="020B0606020202030204" pitchFamily="34" charset="0"/>
            </a:endParaRPr>
          </a:p>
          <a:p>
            <a:r>
              <a:rPr lang="en-US" dirty="0">
                <a:latin typeface="Arial Narrow" panose="020B0606020202030204" pitchFamily="34" charset="0"/>
              </a:rPr>
              <a:t>Chief Regulatory Counsel</a:t>
            </a:r>
          </a:p>
        </p:txBody>
      </p:sp>
      <p:sp>
        <p:nvSpPr>
          <p:cNvPr id="65" name="Oval 64">
            <a:extLst>
              <a:ext uri="{FF2B5EF4-FFF2-40B4-BE49-F238E27FC236}">
                <a16:creationId xmlns:a16="http://schemas.microsoft.com/office/drawing/2014/main" id="{B1FD6EE9-8F38-C517-5F64-93BFEF215730}"/>
              </a:ext>
            </a:extLst>
          </p:cNvPr>
          <p:cNvSpPr/>
          <p:nvPr/>
        </p:nvSpPr>
        <p:spPr>
          <a:xfrm>
            <a:off x="1616517" y="5010797"/>
            <a:ext cx="588336" cy="605391"/>
          </a:xfrm>
          <a:prstGeom prst="ellipse">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5133BD53-CC21-E1EE-1CD5-197BAD983941}"/>
              </a:ext>
            </a:extLst>
          </p:cNvPr>
          <p:cNvSpPr/>
          <p:nvPr/>
        </p:nvSpPr>
        <p:spPr>
          <a:xfrm>
            <a:off x="1615428" y="4263778"/>
            <a:ext cx="588336" cy="605391"/>
          </a:xfrm>
          <a:prstGeom prst="ellipse">
            <a:avLst/>
          </a:prstGeom>
          <a:blipFill>
            <a:blip r:embed="rId9"/>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00D1FFE7-0B30-D692-6BB1-6DDF433395B3}"/>
              </a:ext>
            </a:extLst>
          </p:cNvPr>
          <p:cNvSpPr txBox="1"/>
          <p:nvPr/>
        </p:nvSpPr>
        <p:spPr>
          <a:xfrm>
            <a:off x="2238650" y="4250341"/>
            <a:ext cx="4457171" cy="646331"/>
          </a:xfrm>
          <a:prstGeom prst="rect">
            <a:avLst/>
          </a:prstGeom>
          <a:noFill/>
        </p:spPr>
        <p:txBody>
          <a:bodyPr wrap="square">
            <a:spAutoFit/>
          </a:bodyPr>
          <a:lstStyle/>
          <a:p>
            <a:r>
              <a:rPr lang="en-US" b="1" dirty="0">
                <a:latin typeface="Arial Narrow" panose="020B0606020202030204" pitchFamily="34" charset="0"/>
              </a:rPr>
              <a:t>Teeranai Ovathanasin</a:t>
            </a:r>
          </a:p>
          <a:p>
            <a:r>
              <a:rPr lang="en-US" dirty="0">
                <a:latin typeface="Arial Narrow" panose="020B0606020202030204" pitchFamily="34" charset="0"/>
              </a:rPr>
              <a:t>USFSM Assistant Vice President, Student Success</a:t>
            </a:r>
          </a:p>
        </p:txBody>
      </p:sp>
      <p:sp>
        <p:nvSpPr>
          <p:cNvPr id="78" name="TextBox 77">
            <a:extLst>
              <a:ext uri="{FF2B5EF4-FFF2-40B4-BE49-F238E27FC236}">
                <a16:creationId xmlns:a16="http://schemas.microsoft.com/office/drawing/2014/main" id="{E5A4A762-8288-1FEE-8530-68EFBE23D01E}"/>
              </a:ext>
            </a:extLst>
          </p:cNvPr>
          <p:cNvSpPr txBox="1"/>
          <p:nvPr/>
        </p:nvSpPr>
        <p:spPr>
          <a:xfrm>
            <a:off x="2277096" y="5007213"/>
            <a:ext cx="7115382" cy="646331"/>
          </a:xfrm>
          <a:prstGeom prst="rect">
            <a:avLst/>
          </a:prstGeom>
          <a:noFill/>
        </p:spPr>
        <p:txBody>
          <a:bodyPr wrap="square">
            <a:spAutoFit/>
          </a:bodyPr>
          <a:lstStyle/>
          <a:p>
            <a:r>
              <a:rPr lang="en-US" b="1" dirty="0">
                <a:latin typeface="Arial Narrow" panose="020B0606020202030204" pitchFamily="34" charset="0"/>
              </a:rPr>
              <a:t>Tanya Vomacka</a:t>
            </a:r>
          </a:p>
          <a:p>
            <a:r>
              <a:rPr lang="en-US" dirty="0">
                <a:latin typeface="Arial Narrow" panose="020B0606020202030204" pitchFamily="34" charset="0"/>
              </a:rPr>
              <a:t>Chief of Staff and Associate Vice Provost, Provost’s Office </a:t>
            </a:r>
          </a:p>
        </p:txBody>
      </p:sp>
      <p:sp>
        <p:nvSpPr>
          <p:cNvPr id="87" name="Rectangle 86">
            <a:extLst>
              <a:ext uri="{FF2B5EF4-FFF2-40B4-BE49-F238E27FC236}">
                <a16:creationId xmlns:a16="http://schemas.microsoft.com/office/drawing/2014/main" id="{DA5E9B40-982F-1799-50A7-BA97B3571A0E}"/>
              </a:ext>
            </a:extLst>
          </p:cNvPr>
          <p:cNvSpPr/>
          <p:nvPr/>
        </p:nvSpPr>
        <p:spPr>
          <a:xfrm>
            <a:off x="-6337" y="0"/>
            <a:ext cx="101211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11106CA4-9812-E1DC-B09F-4A107E2AC7D7}"/>
              </a:ext>
            </a:extLst>
          </p:cNvPr>
          <p:cNvSpPr txBox="1"/>
          <p:nvPr/>
        </p:nvSpPr>
        <p:spPr>
          <a:xfrm rot="16200000">
            <a:off x="-2922944" y="3198167"/>
            <a:ext cx="6858002" cy="461665"/>
          </a:xfrm>
          <a:prstGeom prst="rect">
            <a:avLst/>
          </a:prstGeom>
          <a:noFill/>
        </p:spPr>
        <p:txBody>
          <a:bodyPr wrap="square">
            <a:spAutoFit/>
          </a:bodyPr>
          <a:lstStyle/>
          <a:p>
            <a:pPr algn="ctr"/>
            <a:r>
              <a:rPr lang="en-US" sz="2400" b="1" dirty="0">
                <a:solidFill>
                  <a:srgbClr val="FFFFFF"/>
                </a:solidFill>
              </a:rPr>
              <a:t>Operations Task Force </a:t>
            </a:r>
          </a:p>
        </p:txBody>
      </p:sp>
      <p:sp>
        <p:nvSpPr>
          <p:cNvPr id="4" name="Oval 3">
            <a:extLst>
              <a:ext uri="{FF2B5EF4-FFF2-40B4-BE49-F238E27FC236}">
                <a16:creationId xmlns:a16="http://schemas.microsoft.com/office/drawing/2014/main" id="{6CB38F23-D1C6-7912-6308-6EC761B269BB}"/>
              </a:ext>
            </a:extLst>
          </p:cNvPr>
          <p:cNvSpPr/>
          <p:nvPr/>
        </p:nvSpPr>
        <p:spPr>
          <a:xfrm>
            <a:off x="1616517" y="5767669"/>
            <a:ext cx="588336" cy="605391"/>
          </a:xfrm>
          <a:prstGeom prst="ellipse">
            <a:avLst/>
          </a:prstGeom>
          <a:blipFill>
            <a:blip r:embed="rId1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97A5C18-4F8F-E16C-A301-CC74EDD9E3EE}"/>
              </a:ext>
            </a:extLst>
          </p:cNvPr>
          <p:cNvSpPr txBox="1"/>
          <p:nvPr/>
        </p:nvSpPr>
        <p:spPr>
          <a:xfrm>
            <a:off x="2277096" y="5764085"/>
            <a:ext cx="7224713" cy="646331"/>
          </a:xfrm>
          <a:prstGeom prst="rect">
            <a:avLst/>
          </a:prstGeom>
          <a:noFill/>
        </p:spPr>
        <p:txBody>
          <a:bodyPr wrap="square">
            <a:spAutoFit/>
          </a:bodyPr>
          <a:lstStyle/>
          <a:p>
            <a:r>
              <a:rPr lang="en-US" b="1" dirty="0">
                <a:latin typeface="Arial Narrow" panose="020B0606020202030204" pitchFamily="34" charset="0"/>
              </a:rPr>
              <a:t>Chris Daniel</a:t>
            </a:r>
          </a:p>
          <a:p>
            <a:r>
              <a:rPr lang="en-US" dirty="0">
                <a:latin typeface="Arial Narrow" panose="020B0606020202030204" pitchFamily="34" charset="0"/>
              </a:rPr>
              <a:t>AVP Public Safety and Chief of Police, USF Police Department</a:t>
            </a:r>
          </a:p>
        </p:txBody>
      </p:sp>
    </p:spTree>
    <p:extLst>
      <p:ext uri="{BB962C8B-B14F-4D97-AF65-F5344CB8AC3E}">
        <p14:creationId xmlns:p14="http://schemas.microsoft.com/office/powerpoint/2010/main" val="367490673"/>
      </p:ext>
    </p:extLst>
  </p:cSld>
  <p:clrMapOvr>
    <a:masterClrMapping/>
  </p:clrMapOvr>
</p:sld>
</file>

<file path=ppt/theme/theme1.xml><?xml version="1.0" encoding="utf-8"?>
<a:theme xmlns:a="http://schemas.openxmlformats.org/drawingml/2006/main" name="Office Theme">
  <a:themeElements>
    <a:clrScheme name="Custom 2">
      <a:dk1>
        <a:srgbClr val="006747"/>
      </a:dk1>
      <a:lt1>
        <a:srgbClr val="FFFFFF"/>
      </a:lt1>
      <a:dk2>
        <a:srgbClr val="455F69"/>
      </a:dk2>
      <a:lt2>
        <a:srgbClr val="C9D2D7"/>
      </a:lt2>
      <a:accent1>
        <a:srgbClr val="006747"/>
      </a:accent1>
      <a:accent2>
        <a:srgbClr val="006747"/>
      </a:accent2>
      <a:accent3>
        <a:srgbClr val="006747"/>
      </a:accent3>
      <a:accent4>
        <a:srgbClr val="9CCB3B"/>
      </a:accent4>
      <a:accent5>
        <a:srgbClr val="7E96A0"/>
      </a:accent5>
      <a:accent6>
        <a:srgbClr val="80B0A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5ea6b20-1f52-4a50-b296-f967866dec5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7594675732FF4391401EBF3BB5C959" ma:contentTypeVersion="18" ma:contentTypeDescription="Create a new document." ma:contentTypeScope="" ma:versionID="b23a8c0204ee9400d02b4281e52ba65e">
  <xsd:schema xmlns:xsd="http://www.w3.org/2001/XMLSchema" xmlns:xs="http://www.w3.org/2001/XMLSchema" xmlns:p="http://schemas.microsoft.com/office/2006/metadata/properties" xmlns:ns3="f093fd50-c180-428e-8899-fc08cc95a361" xmlns:ns4="15ea6b20-1f52-4a50-b296-f967866dec55" targetNamespace="http://schemas.microsoft.com/office/2006/metadata/properties" ma:root="true" ma:fieldsID="419b51f1436f7928fb61b866cb27044a" ns3:_="" ns4:_="">
    <xsd:import namespace="f093fd50-c180-428e-8899-fc08cc95a361"/>
    <xsd:import namespace="15ea6b20-1f52-4a50-b296-f967866dec5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3fd50-c180-428e-8899-fc08cc95a36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a6b20-1f52-4a50-b296-f967866dec5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8F3674-7B32-4D00-ABC8-57C711B84652}">
  <ds:schemaRefs>
    <ds:schemaRef ds:uri="f093fd50-c180-428e-8899-fc08cc95a361"/>
    <ds:schemaRef ds:uri="http://schemas.microsoft.com/office/2006/documentManagement/types"/>
    <ds:schemaRef ds:uri="15ea6b20-1f52-4a50-b296-f967866dec55"/>
    <ds:schemaRef ds:uri="http://schemas.openxmlformats.org/package/2006/metadata/core-properties"/>
    <ds:schemaRef ds:uri="http://purl.org/dc/dcmitype/"/>
    <ds:schemaRef ds:uri="http://purl.org/dc/terms/"/>
    <ds:schemaRef ds:uri="http://purl.org/dc/elements/1.1/"/>
    <ds:schemaRef ds:uri="http://schemas.microsoft.com/office/2006/metadata/properties"/>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59CD072D-3E6C-4ABA-BC28-84047DFFAF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93fd50-c180-428e-8899-fc08cc95a361"/>
    <ds:schemaRef ds:uri="15ea6b20-1f52-4a50-b296-f967866dec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57436F-D43F-42E7-8207-49135FF5CE34}">
  <ds:schemaRefs>
    <ds:schemaRef ds:uri="http://schemas.microsoft.com/sharepoint/v3/contenttype/forms"/>
  </ds:schemaRefs>
</ds:datastoreItem>
</file>

<file path=docMetadata/LabelInfo.xml><?xml version="1.0" encoding="utf-8"?>
<clbl:labelList xmlns:clbl="http://schemas.microsoft.com/office/2020/mipLabelMetadata">
  <clbl:label id="{741bf7de-e2e5-46df-8d67-82607df9deaa}" enabled="0" method="" siteId="{741bf7de-e2e5-46df-8d67-82607df9deaa}" removed="1"/>
</clbl:labelList>
</file>

<file path=docProps/app.xml><?xml version="1.0" encoding="utf-8"?>
<Properties xmlns="http://schemas.openxmlformats.org/officeDocument/2006/extended-properties" xmlns:vt="http://schemas.openxmlformats.org/officeDocument/2006/docPropsVTypes">
  <Template/>
  <TotalTime>57108</TotalTime>
  <Words>1928</Words>
  <Application>Microsoft Office PowerPoint</Application>
  <PresentationFormat>Widescreen</PresentationFormat>
  <Paragraphs>254</Paragraphs>
  <Slides>20</Slides>
  <Notes>20</Notes>
  <HiddenSlides>5</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Aptos</vt:lpstr>
      <vt:lpstr>Aptos Display</vt:lpstr>
      <vt:lpstr>Arial</vt:lpstr>
      <vt:lpstr>Arial Narrow</vt:lpstr>
      <vt:lpstr>Calibri</vt:lpstr>
      <vt:lpstr>Courier New</vt:lpstr>
      <vt:lpstr>Office Theme</vt:lpstr>
      <vt:lpstr>Custom Design</vt:lpstr>
      <vt:lpstr>PowerPoint Presentation</vt:lpstr>
      <vt:lpstr>Summary</vt:lpstr>
      <vt:lpstr>Three groups will help shape recommendations and identify issues that require attention.</vt:lpstr>
      <vt:lpstr>Sarasota-Manatee Teach-Out Task Force </vt:lpstr>
      <vt:lpstr>PowerPoint Presentation</vt:lpstr>
      <vt:lpstr>USFSM Transition Advisory Working Group </vt:lpstr>
      <vt:lpstr>PowerPoint Presentation</vt:lpstr>
      <vt:lpstr>Operations Task Force </vt:lpstr>
      <vt:lpstr>PowerPoint Presentation</vt:lpstr>
      <vt:lpstr>JOINT TRANSFER AGREEMENT (JTA)</vt:lpstr>
      <vt:lpstr>Material Terms</vt:lpstr>
      <vt:lpstr>Transferring on 07/01/2026</vt:lpstr>
      <vt:lpstr>Excluded from transfer</vt:lpstr>
      <vt:lpstr>Optional USF Continuing Services</vt:lpstr>
      <vt:lpstr>Teach-Out (Provost) </vt:lpstr>
      <vt:lpstr>Key Questions</vt:lpstr>
      <vt:lpstr>Q &amp; A  Session</vt:lpstr>
      <vt:lpstr>Please mute your microphone unless you are speaking.</vt:lpstr>
      <vt:lpstr>Q &amp; A  Session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DiMercurio, Kyrstin</dc:creator>
  <cp:lastModifiedBy>Lorie Briggs</cp:lastModifiedBy>
  <cp:revision>625</cp:revision>
  <cp:lastPrinted>2026-06-17T16:08:46Z</cp:lastPrinted>
  <dcterms:created xsi:type="dcterms:W3CDTF">2021-02-15T17:05:56Z</dcterms:created>
  <dcterms:modified xsi:type="dcterms:W3CDTF">2026-06-17T22:06:08Z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0x0101000A7594675732FF4391401EBF3BB5C959</vt:lpwstr>
  </property>
</Properties>
</file>